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6" r:id="rId9"/>
    <p:sldId id="285" r:id="rId10"/>
    <p:sldId id="286" r:id="rId11"/>
    <p:sldId id="284" r:id="rId12"/>
    <p:sldId id="276" r:id="rId13"/>
    <p:sldId id="262" r:id="rId14"/>
    <p:sldId id="288" r:id="rId15"/>
    <p:sldId id="279" r:id="rId16"/>
    <p:sldId id="268" r:id="rId17"/>
    <p:sldId id="277" r:id="rId18"/>
    <p:sldId id="269" r:id="rId19"/>
    <p:sldId id="270" r:id="rId20"/>
    <p:sldId id="278" r:id="rId21"/>
    <p:sldId id="280" r:id="rId22"/>
    <p:sldId id="282" r:id="rId23"/>
    <p:sldId id="281" r:id="rId24"/>
    <p:sldId id="287" r:id="rId25"/>
    <p:sldId id="273" r:id="rId26"/>
    <p:sldId id="274" r:id="rId27"/>
    <p:sldId id="263" r:id="rId28"/>
    <p:sldId id="275" r:id="rId29"/>
    <p:sldId id="272" r:id="rId30"/>
    <p:sldId id="264" r:id="rId31"/>
    <p:sldId id="283" r:id="rId32"/>
    <p:sldId id="271" r:id="rId3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omic Sans M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34"/>
    <p:restoredTop sz="87917" autoAdjust="0"/>
  </p:normalViewPr>
  <p:slideViewPr>
    <p:cSldViewPr>
      <p:cViewPr>
        <p:scale>
          <a:sx n="144" d="100"/>
          <a:sy n="144" d="100"/>
        </p:scale>
        <p:origin x="488" y="7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74601-3C15-C849-934A-D3B51362CB3A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9E5B1D-BE54-7545-ABE7-B8CCFC976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3559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3.gif>
</file>

<file path=ppt/media/image17.png>
</file>

<file path=ppt/media/image19.jpeg>
</file>

<file path=ppt/media/image5.jpe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CA864-7BE4-664F-B69A-F275AE58EDDE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D1ED8-3C9F-0749-91CF-4C82F25C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72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D1ED8-3C9F-0749-91CF-4C82F25CEE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634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D1ED8-3C9F-0749-91CF-4C82F25CEE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256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D1ED8-3C9F-0749-91CF-4C82F25CEE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68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D1ED8-3C9F-0749-91CF-4C82F25CEE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663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When P</a:t>
            </a:r>
            <a:r>
              <a:rPr lang="en-US" sz="1800" baseline="0" dirty="0"/>
              <a:t> looks at the buffer (initially empty), what does it care?  Or when will P have to wait?  </a:t>
            </a:r>
          </a:p>
          <a:p>
            <a:r>
              <a:rPr lang="en-US" sz="1800" baseline="0" dirty="0"/>
              <a:t>    every time it has to wait for something, use a semaphore</a:t>
            </a:r>
          </a:p>
          <a:p>
            <a:r>
              <a:rPr lang="en-US" sz="1800" baseline="0" dirty="0"/>
              <a:t>    Does it have to wait initially?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/>
              <a:t>When C</a:t>
            </a:r>
            <a:r>
              <a:rPr lang="en-US" sz="1800" baseline="0" dirty="0"/>
              <a:t> looks at the buffer (initially empty), what does it care?  Or when will C have to wait?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D1ED8-3C9F-0749-91CF-4C82F25CEE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2268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D1ED8-3C9F-0749-91CF-4C82F25CEE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179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D1ED8-3C9F-0749-91CF-4C82F25CEE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144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916556-F221-6B4A-941B-C4D5E89A56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074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28CDB4-73E0-F449-8197-52C89BA2DC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718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9DF34A-A5BC-3C4A-95B7-3236D14BB8F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5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9D3503-C020-CD4B-BF6D-3DAB6B076F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774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D2F09D-1D5D-E640-9131-07ADF02E5D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50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2923BF-0F1B-BD4D-9C7C-B519A1AF00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570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1F3FB7-4444-5641-9266-5DEED5BD2E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987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F59828-B2EB-2A4C-A94D-BEA8D363E83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3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B3A76C-7820-154F-80CA-E04A29777C4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479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7906BB-6978-DD4D-8858-DAC14037CA6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765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843C49-99BB-A24A-B791-488380824C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781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  <a:cs typeface="+mn-cs"/>
              </a:defRPr>
            </a:lvl1pPr>
          </a:lstStyle>
          <a:p>
            <a:pPr>
              <a:defRPr/>
            </a:pPr>
            <a:fld id="{39D57118-4C32-8A46-AAC1-B8BB302803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omic Sans MS"/>
          <a:ea typeface="+mj-ea"/>
          <a:cs typeface="Comic Sans M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omic Sans MS"/>
          <a:ea typeface="+mn-ea"/>
          <a:cs typeface="Comic Sans M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omic Sans MS"/>
          <a:ea typeface="+mn-ea"/>
          <a:cs typeface="Comic Sans M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omic Sans MS"/>
          <a:ea typeface="+mn-ea"/>
          <a:cs typeface="Comic Sans M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omic Sans MS"/>
          <a:ea typeface="+mn-ea"/>
          <a:cs typeface="Comic Sans M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omic Sans MS"/>
          <a:ea typeface="+mn-ea"/>
          <a:cs typeface="Comic Sans M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" y="2130425"/>
            <a:ext cx="8686800" cy="1470025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>
                <a:latin typeface="Comic Sans MS" charset="0"/>
                <a:cs typeface="+mj-cs"/>
              </a:rPr>
              <a:t>Chapter 31</a:t>
            </a:r>
            <a:br>
              <a:rPr lang="en-US" sz="4800" dirty="0">
                <a:latin typeface="Comic Sans MS" charset="0"/>
                <a:cs typeface="+mj-cs"/>
              </a:rPr>
            </a:br>
            <a:r>
              <a:rPr lang="en-US" sz="4800" b="1" dirty="0">
                <a:latin typeface="Comic Sans MS" charset="0"/>
                <a:cs typeface="+mj-cs"/>
              </a:rPr>
              <a:t>Semaphores</a:t>
            </a:r>
            <a:endParaRPr lang="en-US" sz="4000" b="1" dirty="0">
              <a:latin typeface="Comic Sans MS" charset="0"/>
              <a:cs typeface="+mj-cs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>
                <a:latin typeface="Comic Sans MS" charset="0"/>
                <a:cs typeface="+mn-cs"/>
              </a:rPr>
              <a:t>Chien</a:t>
            </a:r>
            <a:r>
              <a:rPr lang="en-US" dirty="0">
                <a:latin typeface="Comic Sans MS" charset="0"/>
                <a:cs typeface="+mn-cs"/>
              </a:rPr>
              <a:t>-Chung </a:t>
            </a:r>
            <a:r>
              <a:rPr lang="en-US" dirty="0" err="1">
                <a:latin typeface="Comic Sans MS" charset="0"/>
                <a:cs typeface="+mn-cs"/>
              </a:rPr>
              <a:t>Shen</a:t>
            </a:r>
            <a:endParaRPr lang="en-US" dirty="0">
              <a:latin typeface="Comic Sans MS" charset="0"/>
              <a:cs typeface="+mn-cs"/>
            </a:endParaRPr>
          </a:p>
          <a:p>
            <a:pPr eaLnBrk="1" hangingPunct="1">
              <a:defRPr/>
            </a:pPr>
            <a:r>
              <a:rPr lang="en-US" dirty="0">
                <a:latin typeface="Comic Sans MS" charset="0"/>
                <a:cs typeface="+mn-cs"/>
              </a:rPr>
              <a:t>CIS/UD</a:t>
            </a:r>
          </a:p>
          <a:p>
            <a:pPr eaLnBrk="1" hangingPunct="1">
              <a:defRPr/>
            </a:pPr>
            <a:r>
              <a:rPr lang="en-US" b="1" dirty="0" err="1">
                <a:latin typeface="Courier New" charset="0"/>
                <a:cs typeface="+mn-cs"/>
              </a:rPr>
              <a:t>cshen@udel.edu</a:t>
            </a:r>
            <a:endParaRPr lang="en-US" b="1" dirty="0">
              <a:latin typeface="Courier New" charset="0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D7D92-FE74-5A4B-84E2-60EE84C1B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Ordering of Threads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B543152-2DE0-2B4C-B7B2-2A39352DFC18}"/>
              </a:ext>
            </a:extLst>
          </p:cNvPr>
          <p:cNvSpPr/>
          <p:nvPr/>
        </p:nvSpPr>
        <p:spPr>
          <a:xfrm>
            <a:off x="609600" y="3962400"/>
            <a:ext cx="3962400" cy="2667000"/>
          </a:xfrm>
          <a:prstGeom prst="ellipse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C6F99AA-71FC-2840-9777-575719F7FD0F}"/>
              </a:ext>
            </a:extLst>
          </p:cNvPr>
          <p:cNvSpPr/>
          <p:nvPr/>
        </p:nvSpPr>
        <p:spPr>
          <a:xfrm flipV="1">
            <a:off x="1341260" y="4594015"/>
            <a:ext cx="274416" cy="1447800"/>
          </a:xfrm>
          <a:custGeom>
            <a:avLst/>
            <a:gdLst>
              <a:gd name="connsiteX0" fmla="*/ 47158 w 184557"/>
              <a:gd name="connsiteY0" fmla="*/ 0 h 1222218"/>
              <a:gd name="connsiteX1" fmla="*/ 29051 w 184557"/>
              <a:gd name="connsiteY1" fmla="*/ 172016 h 1222218"/>
              <a:gd name="connsiteX2" fmla="*/ 47158 w 184557"/>
              <a:gd name="connsiteY2" fmla="*/ 344032 h 1222218"/>
              <a:gd name="connsiteX3" fmla="*/ 1891 w 184557"/>
              <a:gd name="connsiteY3" fmla="*/ 497941 h 1222218"/>
              <a:gd name="connsiteX4" fmla="*/ 83372 w 184557"/>
              <a:gd name="connsiteY4" fmla="*/ 651849 h 1222218"/>
              <a:gd name="connsiteX5" fmla="*/ 1891 w 184557"/>
              <a:gd name="connsiteY5" fmla="*/ 832919 h 1222218"/>
              <a:gd name="connsiteX6" fmla="*/ 182960 w 184557"/>
              <a:gd name="connsiteY6" fmla="*/ 932507 h 1222218"/>
              <a:gd name="connsiteX7" fmla="*/ 92425 w 184557"/>
              <a:gd name="connsiteY7" fmla="*/ 1050202 h 1222218"/>
              <a:gd name="connsiteX8" fmla="*/ 128639 w 184557"/>
              <a:gd name="connsiteY8" fmla="*/ 1167897 h 1222218"/>
              <a:gd name="connsiteX9" fmla="*/ 101479 w 184557"/>
              <a:gd name="connsiteY9" fmla="*/ 1176950 h 1222218"/>
              <a:gd name="connsiteX10" fmla="*/ 101479 w 184557"/>
              <a:gd name="connsiteY10" fmla="*/ 1176950 h 1222218"/>
              <a:gd name="connsiteX11" fmla="*/ 74318 w 184557"/>
              <a:gd name="connsiteY11" fmla="*/ 1222218 h 1222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4557" h="1222218">
                <a:moveTo>
                  <a:pt x="47158" y="0"/>
                </a:moveTo>
                <a:cubicBezTo>
                  <a:pt x="38104" y="57338"/>
                  <a:pt x="29051" y="114677"/>
                  <a:pt x="29051" y="172016"/>
                </a:cubicBezTo>
                <a:cubicBezTo>
                  <a:pt x="29051" y="229355"/>
                  <a:pt x="51685" y="289711"/>
                  <a:pt x="47158" y="344032"/>
                </a:cubicBezTo>
                <a:cubicBezTo>
                  <a:pt x="42631" y="398353"/>
                  <a:pt x="-4145" y="446638"/>
                  <a:pt x="1891" y="497941"/>
                </a:cubicBezTo>
                <a:cubicBezTo>
                  <a:pt x="7927" y="549244"/>
                  <a:pt x="83372" y="596019"/>
                  <a:pt x="83372" y="651849"/>
                </a:cubicBezTo>
                <a:cubicBezTo>
                  <a:pt x="83372" y="707679"/>
                  <a:pt x="-14707" y="786143"/>
                  <a:pt x="1891" y="832919"/>
                </a:cubicBezTo>
                <a:cubicBezTo>
                  <a:pt x="18489" y="879695"/>
                  <a:pt x="167871" y="896293"/>
                  <a:pt x="182960" y="932507"/>
                </a:cubicBezTo>
                <a:cubicBezTo>
                  <a:pt x="198049" y="968721"/>
                  <a:pt x="101479" y="1010970"/>
                  <a:pt x="92425" y="1050202"/>
                </a:cubicBezTo>
                <a:cubicBezTo>
                  <a:pt x="83372" y="1089434"/>
                  <a:pt x="127130" y="1146772"/>
                  <a:pt x="128639" y="1167897"/>
                </a:cubicBezTo>
                <a:cubicBezTo>
                  <a:pt x="130148" y="1189022"/>
                  <a:pt x="101479" y="1176950"/>
                  <a:pt x="101479" y="1176950"/>
                </a:cubicBezTo>
                <a:lnTo>
                  <a:pt x="101479" y="1176950"/>
                </a:lnTo>
                <a:lnTo>
                  <a:pt x="74318" y="1222218"/>
                </a:lnTo>
              </a:path>
            </a:pathLst>
          </a:cu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EE8B50E0-5112-1F40-BF00-E3AAE90E6A5C}"/>
              </a:ext>
            </a:extLst>
          </p:cNvPr>
          <p:cNvSpPr/>
          <p:nvPr/>
        </p:nvSpPr>
        <p:spPr>
          <a:xfrm>
            <a:off x="2036646" y="4456174"/>
            <a:ext cx="293668" cy="1915834"/>
          </a:xfrm>
          <a:custGeom>
            <a:avLst/>
            <a:gdLst>
              <a:gd name="connsiteX0" fmla="*/ 144890 w 235462"/>
              <a:gd name="connsiteY0" fmla="*/ 0 h 1321806"/>
              <a:gd name="connsiteX1" fmla="*/ 18142 w 235462"/>
              <a:gd name="connsiteY1" fmla="*/ 135802 h 1321806"/>
              <a:gd name="connsiteX2" fmla="*/ 190158 w 235462"/>
              <a:gd name="connsiteY2" fmla="*/ 298764 h 1321806"/>
              <a:gd name="connsiteX3" fmla="*/ 35 w 235462"/>
              <a:gd name="connsiteY3" fmla="*/ 380245 h 1321806"/>
              <a:gd name="connsiteX4" fmla="*/ 208264 w 235462"/>
              <a:gd name="connsiteY4" fmla="*/ 497940 h 1321806"/>
              <a:gd name="connsiteX5" fmla="*/ 36249 w 235462"/>
              <a:gd name="connsiteY5" fmla="*/ 624689 h 1321806"/>
              <a:gd name="connsiteX6" fmla="*/ 235425 w 235462"/>
              <a:gd name="connsiteY6" fmla="*/ 787651 h 1321806"/>
              <a:gd name="connsiteX7" fmla="*/ 54356 w 235462"/>
              <a:gd name="connsiteY7" fmla="*/ 887239 h 1321806"/>
              <a:gd name="connsiteX8" fmla="*/ 217318 w 235462"/>
              <a:gd name="connsiteY8" fmla="*/ 1032095 h 1321806"/>
              <a:gd name="connsiteX9" fmla="*/ 36249 w 235462"/>
              <a:gd name="connsiteY9" fmla="*/ 1095469 h 1321806"/>
              <a:gd name="connsiteX10" fmla="*/ 162997 w 235462"/>
              <a:gd name="connsiteY10" fmla="*/ 1321806 h 1321806"/>
              <a:gd name="connsiteX11" fmla="*/ 162997 w 235462"/>
              <a:gd name="connsiteY11" fmla="*/ 1321806 h 1321806"/>
              <a:gd name="connsiteX12" fmla="*/ 162997 w 235462"/>
              <a:gd name="connsiteY12" fmla="*/ 1321806 h 1321806"/>
              <a:gd name="connsiteX13" fmla="*/ 162997 w 235462"/>
              <a:gd name="connsiteY13" fmla="*/ 1321806 h 1321806"/>
              <a:gd name="connsiteX14" fmla="*/ 162997 w 235462"/>
              <a:gd name="connsiteY14" fmla="*/ 1321806 h 1321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35462" h="1321806">
                <a:moveTo>
                  <a:pt x="144890" y="0"/>
                </a:moveTo>
                <a:cubicBezTo>
                  <a:pt x="77743" y="43004"/>
                  <a:pt x="10597" y="86008"/>
                  <a:pt x="18142" y="135802"/>
                </a:cubicBezTo>
                <a:cubicBezTo>
                  <a:pt x="25687" y="185596"/>
                  <a:pt x="193176" y="258024"/>
                  <a:pt x="190158" y="298764"/>
                </a:cubicBezTo>
                <a:cubicBezTo>
                  <a:pt x="187140" y="339505"/>
                  <a:pt x="-2983" y="347049"/>
                  <a:pt x="35" y="380245"/>
                </a:cubicBezTo>
                <a:cubicBezTo>
                  <a:pt x="3053" y="413441"/>
                  <a:pt x="202228" y="457199"/>
                  <a:pt x="208264" y="497940"/>
                </a:cubicBezTo>
                <a:cubicBezTo>
                  <a:pt x="214300" y="538681"/>
                  <a:pt x="31722" y="576404"/>
                  <a:pt x="36249" y="624689"/>
                </a:cubicBezTo>
                <a:cubicBezTo>
                  <a:pt x="40776" y="672974"/>
                  <a:pt x="232407" y="743893"/>
                  <a:pt x="235425" y="787651"/>
                </a:cubicBezTo>
                <a:cubicBezTo>
                  <a:pt x="238443" y="831409"/>
                  <a:pt x="57374" y="846498"/>
                  <a:pt x="54356" y="887239"/>
                </a:cubicBezTo>
                <a:cubicBezTo>
                  <a:pt x="51338" y="927980"/>
                  <a:pt x="220336" y="997390"/>
                  <a:pt x="217318" y="1032095"/>
                </a:cubicBezTo>
                <a:cubicBezTo>
                  <a:pt x="214300" y="1066800"/>
                  <a:pt x="45302" y="1047184"/>
                  <a:pt x="36249" y="1095469"/>
                </a:cubicBezTo>
                <a:cubicBezTo>
                  <a:pt x="27195" y="1143754"/>
                  <a:pt x="162997" y="1321806"/>
                  <a:pt x="162997" y="1321806"/>
                </a:cubicBezTo>
                <a:lnTo>
                  <a:pt x="162997" y="1321806"/>
                </a:lnTo>
                <a:lnTo>
                  <a:pt x="162997" y="1321806"/>
                </a:lnTo>
                <a:lnTo>
                  <a:pt x="162997" y="1321806"/>
                </a:lnTo>
                <a:lnTo>
                  <a:pt x="162997" y="1321806"/>
                </a:lnTo>
              </a:path>
            </a:pathLst>
          </a:custGeom>
          <a:ln w="38100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BDE01399-D167-A347-B11C-1D4CC9818535}"/>
              </a:ext>
            </a:extLst>
          </p:cNvPr>
          <p:cNvSpPr/>
          <p:nvPr/>
        </p:nvSpPr>
        <p:spPr>
          <a:xfrm>
            <a:off x="2751284" y="4359998"/>
            <a:ext cx="358044" cy="1915834"/>
          </a:xfrm>
          <a:custGeom>
            <a:avLst/>
            <a:gdLst>
              <a:gd name="connsiteX0" fmla="*/ 126789 w 217324"/>
              <a:gd name="connsiteY0" fmla="*/ 0 h 1421394"/>
              <a:gd name="connsiteX1" fmla="*/ 9094 w 217324"/>
              <a:gd name="connsiteY1" fmla="*/ 217284 h 1421394"/>
              <a:gd name="connsiteX2" fmla="*/ 190164 w 217324"/>
              <a:gd name="connsiteY2" fmla="*/ 407406 h 1421394"/>
              <a:gd name="connsiteX3" fmla="*/ 41 w 217324"/>
              <a:gd name="connsiteY3" fmla="*/ 597529 h 1421394"/>
              <a:gd name="connsiteX4" fmla="*/ 172057 w 217324"/>
              <a:gd name="connsiteY4" fmla="*/ 823866 h 1421394"/>
              <a:gd name="connsiteX5" fmla="*/ 72469 w 217324"/>
              <a:gd name="connsiteY5" fmla="*/ 932507 h 1421394"/>
              <a:gd name="connsiteX6" fmla="*/ 163003 w 217324"/>
              <a:gd name="connsiteY6" fmla="*/ 1086416 h 1421394"/>
              <a:gd name="connsiteX7" fmla="*/ 217324 w 217324"/>
              <a:gd name="connsiteY7" fmla="*/ 1421394 h 1421394"/>
              <a:gd name="connsiteX8" fmla="*/ 217324 w 217324"/>
              <a:gd name="connsiteY8" fmla="*/ 1421394 h 1421394"/>
              <a:gd name="connsiteX9" fmla="*/ 217324 w 217324"/>
              <a:gd name="connsiteY9" fmla="*/ 1421394 h 1421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7324" h="1421394">
                <a:moveTo>
                  <a:pt x="126789" y="0"/>
                </a:moveTo>
                <a:cubicBezTo>
                  <a:pt x="62660" y="74691"/>
                  <a:pt x="-1468" y="149383"/>
                  <a:pt x="9094" y="217284"/>
                </a:cubicBezTo>
                <a:cubicBezTo>
                  <a:pt x="19656" y="285185"/>
                  <a:pt x="191673" y="344032"/>
                  <a:pt x="190164" y="407406"/>
                </a:cubicBezTo>
                <a:cubicBezTo>
                  <a:pt x="188655" y="470780"/>
                  <a:pt x="3059" y="528119"/>
                  <a:pt x="41" y="597529"/>
                </a:cubicBezTo>
                <a:cubicBezTo>
                  <a:pt x="-2977" y="666939"/>
                  <a:pt x="159986" y="768036"/>
                  <a:pt x="172057" y="823866"/>
                </a:cubicBezTo>
                <a:cubicBezTo>
                  <a:pt x="184128" y="879696"/>
                  <a:pt x="73978" y="888749"/>
                  <a:pt x="72469" y="932507"/>
                </a:cubicBezTo>
                <a:cubicBezTo>
                  <a:pt x="70960" y="976265"/>
                  <a:pt x="138861" y="1004935"/>
                  <a:pt x="163003" y="1086416"/>
                </a:cubicBezTo>
                <a:cubicBezTo>
                  <a:pt x="187145" y="1167897"/>
                  <a:pt x="217324" y="1421394"/>
                  <a:pt x="217324" y="1421394"/>
                </a:cubicBezTo>
                <a:lnTo>
                  <a:pt x="217324" y="1421394"/>
                </a:lnTo>
                <a:lnTo>
                  <a:pt x="217324" y="1421394"/>
                </a:ln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C1C5F295-D0B0-0A4F-B7DF-8B8FBD18A585}"/>
              </a:ext>
            </a:extLst>
          </p:cNvPr>
          <p:cNvSpPr/>
          <p:nvPr/>
        </p:nvSpPr>
        <p:spPr>
          <a:xfrm>
            <a:off x="3657600" y="4456174"/>
            <a:ext cx="304800" cy="1702475"/>
          </a:xfrm>
          <a:custGeom>
            <a:avLst/>
            <a:gdLst>
              <a:gd name="connsiteX0" fmla="*/ 27628 w 172530"/>
              <a:gd name="connsiteY0" fmla="*/ 0 h 1369431"/>
              <a:gd name="connsiteX1" fmla="*/ 136270 w 172530"/>
              <a:gd name="connsiteY1" fmla="*/ 181070 h 1369431"/>
              <a:gd name="connsiteX2" fmla="*/ 9522 w 172530"/>
              <a:gd name="connsiteY2" fmla="*/ 325925 h 1369431"/>
              <a:gd name="connsiteX3" fmla="*/ 118163 w 172530"/>
              <a:gd name="connsiteY3" fmla="*/ 479834 h 1369431"/>
              <a:gd name="connsiteX4" fmla="*/ 468 w 172530"/>
              <a:gd name="connsiteY4" fmla="*/ 597529 h 1369431"/>
              <a:gd name="connsiteX5" fmla="*/ 172484 w 172530"/>
              <a:gd name="connsiteY5" fmla="*/ 733331 h 1369431"/>
              <a:gd name="connsiteX6" fmla="*/ 18575 w 172530"/>
              <a:gd name="connsiteY6" fmla="*/ 778598 h 1369431"/>
              <a:gd name="connsiteX7" fmla="*/ 91003 w 172530"/>
              <a:gd name="connsiteY7" fmla="*/ 923454 h 1369431"/>
              <a:gd name="connsiteX8" fmla="*/ 36682 w 172530"/>
              <a:gd name="connsiteY8" fmla="*/ 1312753 h 1369431"/>
              <a:gd name="connsiteX9" fmla="*/ 54789 w 172530"/>
              <a:gd name="connsiteY9" fmla="*/ 1367074 h 1369431"/>
              <a:gd name="connsiteX10" fmla="*/ 54789 w 172530"/>
              <a:gd name="connsiteY10" fmla="*/ 1367074 h 1369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2530" h="1369431">
                <a:moveTo>
                  <a:pt x="27628" y="0"/>
                </a:moveTo>
                <a:cubicBezTo>
                  <a:pt x="83458" y="63374"/>
                  <a:pt x="139288" y="126749"/>
                  <a:pt x="136270" y="181070"/>
                </a:cubicBezTo>
                <a:cubicBezTo>
                  <a:pt x="133252" y="235391"/>
                  <a:pt x="12540" y="276131"/>
                  <a:pt x="9522" y="325925"/>
                </a:cubicBezTo>
                <a:cubicBezTo>
                  <a:pt x="6504" y="375719"/>
                  <a:pt x="119672" y="434567"/>
                  <a:pt x="118163" y="479834"/>
                </a:cubicBezTo>
                <a:cubicBezTo>
                  <a:pt x="116654" y="525101"/>
                  <a:pt x="-8585" y="555280"/>
                  <a:pt x="468" y="597529"/>
                </a:cubicBezTo>
                <a:cubicBezTo>
                  <a:pt x="9521" y="639778"/>
                  <a:pt x="169466" y="703153"/>
                  <a:pt x="172484" y="733331"/>
                </a:cubicBezTo>
                <a:cubicBezTo>
                  <a:pt x="175502" y="763509"/>
                  <a:pt x="32155" y="746911"/>
                  <a:pt x="18575" y="778598"/>
                </a:cubicBezTo>
                <a:cubicBezTo>
                  <a:pt x="4995" y="810285"/>
                  <a:pt x="87985" y="834428"/>
                  <a:pt x="91003" y="923454"/>
                </a:cubicBezTo>
                <a:cubicBezTo>
                  <a:pt x="94021" y="1012480"/>
                  <a:pt x="42718" y="1238816"/>
                  <a:pt x="36682" y="1312753"/>
                </a:cubicBezTo>
                <a:cubicBezTo>
                  <a:pt x="30646" y="1386690"/>
                  <a:pt x="54789" y="1367074"/>
                  <a:pt x="54789" y="1367074"/>
                </a:cubicBezTo>
                <a:lnTo>
                  <a:pt x="54789" y="1367074"/>
                </a:lnTo>
              </a:path>
            </a:pathLst>
          </a:custGeom>
          <a:ln w="38100">
            <a:solidFill>
              <a:srgbClr val="92D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02D9F1-F1AB-2B4A-9F64-19127C69702E}"/>
              </a:ext>
            </a:extLst>
          </p:cNvPr>
          <p:cNvSpPr txBox="1"/>
          <p:nvPr/>
        </p:nvSpPr>
        <p:spPr>
          <a:xfrm>
            <a:off x="1296367" y="4175332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6F8181-7AA6-C648-BEC5-DD386DC007DE}"/>
              </a:ext>
            </a:extLst>
          </p:cNvPr>
          <p:cNvSpPr txBox="1"/>
          <p:nvPr/>
        </p:nvSpPr>
        <p:spPr>
          <a:xfrm>
            <a:off x="1932448" y="4033765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B1178C-1771-4448-9736-1A2CC9C38991}"/>
              </a:ext>
            </a:extLst>
          </p:cNvPr>
          <p:cNvSpPr txBox="1"/>
          <p:nvPr/>
        </p:nvSpPr>
        <p:spPr>
          <a:xfrm>
            <a:off x="2590800" y="3990666"/>
            <a:ext cx="483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0F99E0-E7A5-DB40-9A07-82FB13A4FC1F}"/>
              </a:ext>
            </a:extLst>
          </p:cNvPr>
          <p:cNvSpPr txBox="1"/>
          <p:nvPr/>
        </p:nvSpPr>
        <p:spPr>
          <a:xfrm>
            <a:off x="3269812" y="417364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B5300C-5BB0-EE4D-9FAB-125C3F48C13E}"/>
              </a:ext>
            </a:extLst>
          </p:cNvPr>
          <p:cNvSpPr txBox="1"/>
          <p:nvPr/>
        </p:nvSpPr>
        <p:spPr>
          <a:xfrm>
            <a:off x="4756868" y="4173642"/>
            <a:ext cx="41427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Main thread m creates threads t1, t2, and t3 in sequence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008F597-83CF-F042-A191-5DDA757F74E2}"/>
              </a:ext>
            </a:extLst>
          </p:cNvPr>
          <p:cNvSpPr/>
          <p:nvPr/>
        </p:nvSpPr>
        <p:spPr>
          <a:xfrm>
            <a:off x="838200" y="1620984"/>
            <a:ext cx="3343656" cy="2143533"/>
          </a:xfrm>
          <a:prstGeom prst="ellipse">
            <a:avLst/>
          </a:prstGeom>
          <a:noFill/>
          <a:ln w="5715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CB4300F-E1E5-9648-99DA-0882D8F29209}"/>
              </a:ext>
            </a:extLst>
          </p:cNvPr>
          <p:cNvSpPr/>
          <p:nvPr/>
        </p:nvSpPr>
        <p:spPr>
          <a:xfrm flipV="1">
            <a:off x="1667256" y="2195688"/>
            <a:ext cx="177020" cy="1225415"/>
          </a:xfrm>
          <a:custGeom>
            <a:avLst/>
            <a:gdLst>
              <a:gd name="connsiteX0" fmla="*/ 47158 w 184557"/>
              <a:gd name="connsiteY0" fmla="*/ 0 h 1222218"/>
              <a:gd name="connsiteX1" fmla="*/ 29051 w 184557"/>
              <a:gd name="connsiteY1" fmla="*/ 172016 h 1222218"/>
              <a:gd name="connsiteX2" fmla="*/ 47158 w 184557"/>
              <a:gd name="connsiteY2" fmla="*/ 344032 h 1222218"/>
              <a:gd name="connsiteX3" fmla="*/ 1891 w 184557"/>
              <a:gd name="connsiteY3" fmla="*/ 497941 h 1222218"/>
              <a:gd name="connsiteX4" fmla="*/ 83372 w 184557"/>
              <a:gd name="connsiteY4" fmla="*/ 651849 h 1222218"/>
              <a:gd name="connsiteX5" fmla="*/ 1891 w 184557"/>
              <a:gd name="connsiteY5" fmla="*/ 832919 h 1222218"/>
              <a:gd name="connsiteX6" fmla="*/ 182960 w 184557"/>
              <a:gd name="connsiteY6" fmla="*/ 932507 h 1222218"/>
              <a:gd name="connsiteX7" fmla="*/ 92425 w 184557"/>
              <a:gd name="connsiteY7" fmla="*/ 1050202 h 1222218"/>
              <a:gd name="connsiteX8" fmla="*/ 128639 w 184557"/>
              <a:gd name="connsiteY8" fmla="*/ 1167897 h 1222218"/>
              <a:gd name="connsiteX9" fmla="*/ 101479 w 184557"/>
              <a:gd name="connsiteY9" fmla="*/ 1176950 h 1222218"/>
              <a:gd name="connsiteX10" fmla="*/ 101479 w 184557"/>
              <a:gd name="connsiteY10" fmla="*/ 1176950 h 1222218"/>
              <a:gd name="connsiteX11" fmla="*/ 74318 w 184557"/>
              <a:gd name="connsiteY11" fmla="*/ 1222218 h 1222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4557" h="1222218">
                <a:moveTo>
                  <a:pt x="47158" y="0"/>
                </a:moveTo>
                <a:cubicBezTo>
                  <a:pt x="38104" y="57338"/>
                  <a:pt x="29051" y="114677"/>
                  <a:pt x="29051" y="172016"/>
                </a:cubicBezTo>
                <a:cubicBezTo>
                  <a:pt x="29051" y="229355"/>
                  <a:pt x="51685" y="289711"/>
                  <a:pt x="47158" y="344032"/>
                </a:cubicBezTo>
                <a:cubicBezTo>
                  <a:pt x="42631" y="398353"/>
                  <a:pt x="-4145" y="446638"/>
                  <a:pt x="1891" y="497941"/>
                </a:cubicBezTo>
                <a:cubicBezTo>
                  <a:pt x="7927" y="549244"/>
                  <a:pt x="83372" y="596019"/>
                  <a:pt x="83372" y="651849"/>
                </a:cubicBezTo>
                <a:cubicBezTo>
                  <a:pt x="83372" y="707679"/>
                  <a:pt x="-14707" y="786143"/>
                  <a:pt x="1891" y="832919"/>
                </a:cubicBezTo>
                <a:cubicBezTo>
                  <a:pt x="18489" y="879695"/>
                  <a:pt x="167871" y="896293"/>
                  <a:pt x="182960" y="932507"/>
                </a:cubicBezTo>
                <a:cubicBezTo>
                  <a:pt x="198049" y="968721"/>
                  <a:pt x="101479" y="1010970"/>
                  <a:pt x="92425" y="1050202"/>
                </a:cubicBezTo>
                <a:cubicBezTo>
                  <a:pt x="83372" y="1089434"/>
                  <a:pt x="127130" y="1146772"/>
                  <a:pt x="128639" y="1167897"/>
                </a:cubicBezTo>
                <a:cubicBezTo>
                  <a:pt x="130148" y="1189022"/>
                  <a:pt x="101479" y="1176950"/>
                  <a:pt x="101479" y="1176950"/>
                </a:cubicBezTo>
                <a:lnTo>
                  <a:pt x="101479" y="1176950"/>
                </a:lnTo>
                <a:lnTo>
                  <a:pt x="74318" y="1222218"/>
                </a:lnTo>
              </a:path>
            </a:pathLst>
          </a:cu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AC37F1C7-20DF-5F43-9F20-041DCFDB01C8}"/>
              </a:ext>
            </a:extLst>
          </p:cNvPr>
          <p:cNvSpPr/>
          <p:nvPr/>
        </p:nvSpPr>
        <p:spPr>
          <a:xfrm>
            <a:off x="2265246" y="2143194"/>
            <a:ext cx="284524" cy="1457742"/>
          </a:xfrm>
          <a:custGeom>
            <a:avLst/>
            <a:gdLst>
              <a:gd name="connsiteX0" fmla="*/ 144890 w 235462"/>
              <a:gd name="connsiteY0" fmla="*/ 0 h 1321806"/>
              <a:gd name="connsiteX1" fmla="*/ 18142 w 235462"/>
              <a:gd name="connsiteY1" fmla="*/ 135802 h 1321806"/>
              <a:gd name="connsiteX2" fmla="*/ 190158 w 235462"/>
              <a:gd name="connsiteY2" fmla="*/ 298764 h 1321806"/>
              <a:gd name="connsiteX3" fmla="*/ 35 w 235462"/>
              <a:gd name="connsiteY3" fmla="*/ 380245 h 1321806"/>
              <a:gd name="connsiteX4" fmla="*/ 208264 w 235462"/>
              <a:gd name="connsiteY4" fmla="*/ 497940 h 1321806"/>
              <a:gd name="connsiteX5" fmla="*/ 36249 w 235462"/>
              <a:gd name="connsiteY5" fmla="*/ 624689 h 1321806"/>
              <a:gd name="connsiteX6" fmla="*/ 235425 w 235462"/>
              <a:gd name="connsiteY6" fmla="*/ 787651 h 1321806"/>
              <a:gd name="connsiteX7" fmla="*/ 54356 w 235462"/>
              <a:gd name="connsiteY7" fmla="*/ 887239 h 1321806"/>
              <a:gd name="connsiteX8" fmla="*/ 217318 w 235462"/>
              <a:gd name="connsiteY8" fmla="*/ 1032095 h 1321806"/>
              <a:gd name="connsiteX9" fmla="*/ 36249 w 235462"/>
              <a:gd name="connsiteY9" fmla="*/ 1095469 h 1321806"/>
              <a:gd name="connsiteX10" fmla="*/ 162997 w 235462"/>
              <a:gd name="connsiteY10" fmla="*/ 1321806 h 1321806"/>
              <a:gd name="connsiteX11" fmla="*/ 162997 w 235462"/>
              <a:gd name="connsiteY11" fmla="*/ 1321806 h 1321806"/>
              <a:gd name="connsiteX12" fmla="*/ 162997 w 235462"/>
              <a:gd name="connsiteY12" fmla="*/ 1321806 h 1321806"/>
              <a:gd name="connsiteX13" fmla="*/ 162997 w 235462"/>
              <a:gd name="connsiteY13" fmla="*/ 1321806 h 1321806"/>
              <a:gd name="connsiteX14" fmla="*/ 162997 w 235462"/>
              <a:gd name="connsiteY14" fmla="*/ 1321806 h 1321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35462" h="1321806">
                <a:moveTo>
                  <a:pt x="144890" y="0"/>
                </a:moveTo>
                <a:cubicBezTo>
                  <a:pt x="77743" y="43004"/>
                  <a:pt x="10597" y="86008"/>
                  <a:pt x="18142" y="135802"/>
                </a:cubicBezTo>
                <a:cubicBezTo>
                  <a:pt x="25687" y="185596"/>
                  <a:pt x="193176" y="258024"/>
                  <a:pt x="190158" y="298764"/>
                </a:cubicBezTo>
                <a:cubicBezTo>
                  <a:pt x="187140" y="339505"/>
                  <a:pt x="-2983" y="347049"/>
                  <a:pt x="35" y="380245"/>
                </a:cubicBezTo>
                <a:cubicBezTo>
                  <a:pt x="3053" y="413441"/>
                  <a:pt x="202228" y="457199"/>
                  <a:pt x="208264" y="497940"/>
                </a:cubicBezTo>
                <a:cubicBezTo>
                  <a:pt x="214300" y="538681"/>
                  <a:pt x="31722" y="576404"/>
                  <a:pt x="36249" y="624689"/>
                </a:cubicBezTo>
                <a:cubicBezTo>
                  <a:pt x="40776" y="672974"/>
                  <a:pt x="232407" y="743893"/>
                  <a:pt x="235425" y="787651"/>
                </a:cubicBezTo>
                <a:cubicBezTo>
                  <a:pt x="238443" y="831409"/>
                  <a:pt x="57374" y="846498"/>
                  <a:pt x="54356" y="887239"/>
                </a:cubicBezTo>
                <a:cubicBezTo>
                  <a:pt x="51338" y="927980"/>
                  <a:pt x="220336" y="997390"/>
                  <a:pt x="217318" y="1032095"/>
                </a:cubicBezTo>
                <a:cubicBezTo>
                  <a:pt x="214300" y="1066800"/>
                  <a:pt x="45302" y="1047184"/>
                  <a:pt x="36249" y="1095469"/>
                </a:cubicBezTo>
                <a:cubicBezTo>
                  <a:pt x="27195" y="1143754"/>
                  <a:pt x="162997" y="1321806"/>
                  <a:pt x="162997" y="1321806"/>
                </a:cubicBezTo>
                <a:lnTo>
                  <a:pt x="162997" y="1321806"/>
                </a:lnTo>
                <a:lnTo>
                  <a:pt x="162997" y="1321806"/>
                </a:lnTo>
                <a:lnTo>
                  <a:pt x="162997" y="1321806"/>
                </a:lnTo>
                <a:lnTo>
                  <a:pt x="162997" y="1321806"/>
                </a:lnTo>
              </a:path>
            </a:pathLst>
          </a:custGeom>
          <a:ln w="38100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0012440A-A4DF-474F-9C16-75FC9556F59E}"/>
              </a:ext>
            </a:extLst>
          </p:cNvPr>
          <p:cNvSpPr/>
          <p:nvPr/>
        </p:nvSpPr>
        <p:spPr>
          <a:xfrm>
            <a:off x="2979884" y="2047018"/>
            <a:ext cx="291438" cy="1450286"/>
          </a:xfrm>
          <a:custGeom>
            <a:avLst/>
            <a:gdLst>
              <a:gd name="connsiteX0" fmla="*/ 126789 w 217324"/>
              <a:gd name="connsiteY0" fmla="*/ 0 h 1421394"/>
              <a:gd name="connsiteX1" fmla="*/ 9094 w 217324"/>
              <a:gd name="connsiteY1" fmla="*/ 217284 h 1421394"/>
              <a:gd name="connsiteX2" fmla="*/ 190164 w 217324"/>
              <a:gd name="connsiteY2" fmla="*/ 407406 h 1421394"/>
              <a:gd name="connsiteX3" fmla="*/ 41 w 217324"/>
              <a:gd name="connsiteY3" fmla="*/ 597529 h 1421394"/>
              <a:gd name="connsiteX4" fmla="*/ 172057 w 217324"/>
              <a:gd name="connsiteY4" fmla="*/ 823866 h 1421394"/>
              <a:gd name="connsiteX5" fmla="*/ 72469 w 217324"/>
              <a:gd name="connsiteY5" fmla="*/ 932507 h 1421394"/>
              <a:gd name="connsiteX6" fmla="*/ 163003 w 217324"/>
              <a:gd name="connsiteY6" fmla="*/ 1086416 h 1421394"/>
              <a:gd name="connsiteX7" fmla="*/ 217324 w 217324"/>
              <a:gd name="connsiteY7" fmla="*/ 1421394 h 1421394"/>
              <a:gd name="connsiteX8" fmla="*/ 217324 w 217324"/>
              <a:gd name="connsiteY8" fmla="*/ 1421394 h 1421394"/>
              <a:gd name="connsiteX9" fmla="*/ 217324 w 217324"/>
              <a:gd name="connsiteY9" fmla="*/ 1421394 h 1421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7324" h="1421394">
                <a:moveTo>
                  <a:pt x="126789" y="0"/>
                </a:moveTo>
                <a:cubicBezTo>
                  <a:pt x="62660" y="74691"/>
                  <a:pt x="-1468" y="149383"/>
                  <a:pt x="9094" y="217284"/>
                </a:cubicBezTo>
                <a:cubicBezTo>
                  <a:pt x="19656" y="285185"/>
                  <a:pt x="191673" y="344032"/>
                  <a:pt x="190164" y="407406"/>
                </a:cubicBezTo>
                <a:cubicBezTo>
                  <a:pt x="188655" y="470780"/>
                  <a:pt x="3059" y="528119"/>
                  <a:pt x="41" y="597529"/>
                </a:cubicBezTo>
                <a:cubicBezTo>
                  <a:pt x="-2977" y="666939"/>
                  <a:pt x="159986" y="768036"/>
                  <a:pt x="172057" y="823866"/>
                </a:cubicBezTo>
                <a:cubicBezTo>
                  <a:pt x="184128" y="879696"/>
                  <a:pt x="73978" y="888749"/>
                  <a:pt x="72469" y="932507"/>
                </a:cubicBezTo>
                <a:cubicBezTo>
                  <a:pt x="70960" y="976265"/>
                  <a:pt x="138861" y="1004935"/>
                  <a:pt x="163003" y="1086416"/>
                </a:cubicBezTo>
                <a:cubicBezTo>
                  <a:pt x="187145" y="1167897"/>
                  <a:pt x="217324" y="1421394"/>
                  <a:pt x="217324" y="1421394"/>
                </a:cubicBezTo>
                <a:lnTo>
                  <a:pt x="217324" y="1421394"/>
                </a:lnTo>
                <a:lnTo>
                  <a:pt x="217324" y="1421394"/>
                </a:lnTo>
              </a:path>
            </a:pathLst>
          </a:custGeom>
          <a:ln w="3810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613FCD3-493C-7A43-9829-5FAE9F7B0495}"/>
              </a:ext>
            </a:extLst>
          </p:cNvPr>
          <p:cNvSpPr txBox="1"/>
          <p:nvPr/>
        </p:nvSpPr>
        <p:spPr>
          <a:xfrm>
            <a:off x="1515823" y="1777006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CDF9E9-E9B8-0345-BA83-E0944ED3BF5B}"/>
              </a:ext>
            </a:extLst>
          </p:cNvPr>
          <p:cNvSpPr txBox="1"/>
          <p:nvPr/>
        </p:nvSpPr>
        <p:spPr>
          <a:xfrm>
            <a:off x="2161048" y="1720785"/>
            <a:ext cx="397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BDB68E-1D25-8047-BEA1-892227A635AF}"/>
              </a:ext>
            </a:extLst>
          </p:cNvPr>
          <p:cNvSpPr txBox="1"/>
          <p:nvPr/>
        </p:nvSpPr>
        <p:spPr>
          <a:xfrm>
            <a:off x="2819400" y="1677686"/>
            <a:ext cx="483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A60CF5-EFDF-914F-88E2-ADBA8D35405A}"/>
              </a:ext>
            </a:extLst>
          </p:cNvPr>
          <p:cNvSpPr txBox="1"/>
          <p:nvPr/>
        </p:nvSpPr>
        <p:spPr>
          <a:xfrm>
            <a:off x="4756868" y="1677686"/>
            <a:ext cx="41427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Main thread m creates threads t1 and t2 in sequence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7C7742-3BF6-0E42-A2C6-56FFEA203241}"/>
              </a:ext>
            </a:extLst>
          </p:cNvPr>
          <p:cNvSpPr/>
          <p:nvPr/>
        </p:nvSpPr>
        <p:spPr>
          <a:xfrm>
            <a:off x="4756868" y="6048842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cs typeface="Courier New" panose="02070309020205020404" pitchFamily="49" charset="0"/>
              </a:rPr>
              <a:t>Sample code: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~/361/OSTEP/Chap31/order???.c</a:t>
            </a:r>
          </a:p>
        </p:txBody>
      </p:sp>
    </p:spTree>
    <p:extLst>
      <p:ext uri="{BB962C8B-B14F-4D97-AF65-F5344CB8AC3E}">
        <p14:creationId xmlns:p14="http://schemas.microsoft.com/office/powerpoint/2010/main" val="2961894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096278" y="4953000"/>
            <a:ext cx="2819400" cy="16002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Semaphore Usage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Mutual exclusion</a:t>
            </a:r>
            <a:r>
              <a:rPr lang="en-US" sz="2400" dirty="0"/>
              <a:t>: </a:t>
            </a:r>
            <a:r>
              <a:rPr lang="en-US" sz="2400" b="1" dirty="0">
                <a:solidFill>
                  <a:srgbClr val="0000FF"/>
                </a:solidFill>
              </a:rPr>
              <a:t>binary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/>
              <a:t>semaphore as </a:t>
            </a:r>
            <a:r>
              <a:rPr lang="en-US" sz="2400" dirty="0" err="1"/>
              <a:t>mutex</a:t>
            </a:r>
            <a:r>
              <a:rPr lang="en-US" sz="2400" dirty="0"/>
              <a:t> lock</a:t>
            </a:r>
          </a:p>
          <a:p>
            <a:r>
              <a:rPr lang="en-US" sz="2400" b="1" dirty="0"/>
              <a:t>Controlled access</a:t>
            </a:r>
            <a:r>
              <a:rPr lang="en-US" sz="2400" dirty="0"/>
              <a:t> to a given resource consisting of </a:t>
            </a:r>
            <a:r>
              <a:rPr lang="en-US" sz="2400" u="sng" dirty="0"/>
              <a:t>a finite number of instances</a:t>
            </a:r>
            <a:r>
              <a:rPr lang="en-US" sz="2400" dirty="0"/>
              <a:t>: </a:t>
            </a:r>
            <a:r>
              <a:rPr lang="en-US" sz="2400" b="1" dirty="0">
                <a:solidFill>
                  <a:srgbClr val="0000FF"/>
                </a:solidFill>
              </a:rPr>
              <a:t>counting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/>
              <a:t>semaphore</a:t>
            </a:r>
          </a:p>
          <a:p>
            <a:pPr lvl="1"/>
            <a:r>
              <a:rPr lang="en-US" sz="2000" dirty="0"/>
              <a:t>semaphore is initialized to the number of instances available</a:t>
            </a:r>
          </a:p>
          <a:p>
            <a:r>
              <a:rPr lang="en-US" sz="2400" b="1" dirty="0"/>
              <a:t>Ordering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two concurrent running threads T1 and T2 with statements S1 and S2, respectively</a:t>
            </a:r>
          </a:p>
          <a:p>
            <a:pPr lvl="1"/>
            <a:r>
              <a:rPr lang="en-US" sz="2000" dirty="0"/>
              <a:t>require S2 be executed </a:t>
            </a:r>
            <a:r>
              <a:rPr lang="en-US" sz="2000" u="sng" dirty="0"/>
              <a:t>only after</a:t>
            </a:r>
            <a:r>
              <a:rPr lang="en-US" sz="2000" dirty="0"/>
              <a:t> S1 has completed (on one CPU)</a:t>
            </a:r>
          </a:p>
          <a:p>
            <a:pPr marL="457200" lvl="1" indent="0">
              <a:buNone/>
            </a:pPr>
            <a:r>
              <a:rPr lang="en-US" sz="2000" dirty="0">
                <a:latin typeface="Courier New"/>
                <a:cs typeface="Courier New"/>
              </a:rPr>
              <a:t>        Semaphore s = ?;</a:t>
            </a:r>
          </a:p>
          <a:p>
            <a:pPr marL="457200" lvl="1" indent="0"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457200" lvl="1" indent="0">
              <a:buNone/>
            </a:pPr>
            <a:r>
              <a:rPr lang="en-US" sz="2000" dirty="0"/>
              <a:t>                T1: </a:t>
            </a:r>
            <a:r>
              <a:rPr lang="en-US" sz="2000" dirty="0">
                <a:latin typeface="Courier New"/>
                <a:cs typeface="Courier New"/>
              </a:rPr>
              <a:t>S1; </a:t>
            </a:r>
            <a:r>
              <a:rPr lang="en-US" sz="2000" u="sng" dirty="0">
                <a:solidFill>
                  <a:srgbClr val="0000FF"/>
                </a:solidFill>
                <a:latin typeface="Courier New"/>
                <a:cs typeface="Courier New"/>
              </a:rPr>
              <a:t>signal(s);</a:t>
            </a:r>
          </a:p>
          <a:p>
            <a:pPr marL="457200" lvl="1" indent="0">
              <a:buNone/>
            </a:pPr>
            <a:r>
              <a:rPr lang="en-US" sz="2000" dirty="0"/>
              <a:t>                T2: </a:t>
            </a:r>
            <a:r>
              <a:rPr lang="en-US" sz="2000" u="sng" dirty="0">
                <a:solidFill>
                  <a:srgbClr val="0000FF"/>
                </a:solidFill>
                <a:latin typeface="Courier New"/>
                <a:cs typeface="Courier New"/>
              </a:rPr>
              <a:t>wait(s);</a:t>
            </a:r>
            <a:r>
              <a:rPr lang="en-US" sz="2000" dirty="0">
                <a:latin typeface="Courier New"/>
                <a:cs typeface="Courier New"/>
              </a:rPr>
              <a:t> S2;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6CB4FB-AE63-824F-91EB-A01D09051771}"/>
              </a:ext>
            </a:extLst>
          </p:cNvPr>
          <p:cNvGrpSpPr/>
          <p:nvPr/>
        </p:nvGrpSpPr>
        <p:grpSpPr>
          <a:xfrm>
            <a:off x="5715000" y="5029200"/>
            <a:ext cx="1828800" cy="1447800"/>
            <a:chOff x="6400800" y="4953000"/>
            <a:chExt cx="1828800" cy="1447800"/>
          </a:xfrm>
        </p:grpSpPr>
        <p:sp>
          <p:nvSpPr>
            <p:cNvPr id="4" name="Oval 3"/>
            <p:cNvSpPr/>
            <p:nvPr/>
          </p:nvSpPr>
          <p:spPr>
            <a:xfrm>
              <a:off x="6934200" y="4953000"/>
              <a:ext cx="685800" cy="609600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S1</a:t>
              </a:r>
            </a:p>
          </p:txBody>
        </p:sp>
        <p:sp>
          <p:nvSpPr>
            <p:cNvPr id="5" name="Oval 4"/>
            <p:cNvSpPr/>
            <p:nvPr/>
          </p:nvSpPr>
          <p:spPr>
            <a:xfrm>
              <a:off x="7543800" y="5791200"/>
              <a:ext cx="685800" cy="609600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S2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400800" y="4953000"/>
              <a:ext cx="4744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T1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934200" y="5943600"/>
              <a:ext cx="5155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T2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DAC4DFE-58BF-7E4E-B6C9-C88C159EFA27}"/>
              </a:ext>
            </a:extLst>
          </p:cNvPr>
          <p:cNvSpPr txBox="1"/>
          <p:nvPr/>
        </p:nvSpPr>
        <p:spPr>
          <a:xfrm>
            <a:off x="4955660" y="6292334"/>
            <a:ext cx="1258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Answer: </a:t>
            </a:r>
            <a:r>
              <a:rPr lang="en-US" b="1" dirty="0">
                <a:solidFill>
                  <a:srgbClr val="0000FF"/>
                </a:solidFill>
              </a:rPr>
              <a:t>0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B0801A-F223-9F42-9230-6D871F92BC9B}"/>
              </a:ext>
            </a:extLst>
          </p:cNvPr>
          <p:cNvCxnSpPr>
            <a:stCxn id="4" idx="5"/>
          </p:cNvCxnSpPr>
          <p:nvPr/>
        </p:nvCxnSpPr>
        <p:spPr>
          <a:xfrm>
            <a:off x="6833767" y="5549526"/>
            <a:ext cx="252833" cy="317874"/>
          </a:xfrm>
          <a:prstGeom prst="straightConnector1">
            <a:avLst/>
          </a:prstGeom>
          <a:ln w="38100">
            <a:solidFill>
              <a:srgbClr val="0000F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4386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E7CA951-5231-BA41-B93B-F4414F2F1AF8}"/>
              </a:ext>
            </a:extLst>
          </p:cNvPr>
          <p:cNvSpPr/>
          <p:nvPr/>
        </p:nvSpPr>
        <p:spPr>
          <a:xfrm>
            <a:off x="4842843" y="103605"/>
            <a:ext cx="3919661" cy="206004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976ECBA-341E-7E4A-9CED-145015D3D3C7}"/>
              </a:ext>
            </a:extLst>
          </p:cNvPr>
          <p:cNvSpPr/>
          <p:nvPr/>
        </p:nvSpPr>
        <p:spPr>
          <a:xfrm>
            <a:off x="1488257" y="319828"/>
            <a:ext cx="1295400" cy="9144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mic Sans MS" panose="030F0902030302020204" pitchFamily="66" charset="0"/>
              </a:rPr>
              <a:t>buffer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98541BA-5927-7A43-BC9B-EAE7A3EF9D73}"/>
              </a:ext>
            </a:extLst>
          </p:cNvPr>
          <p:cNvSpPr/>
          <p:nvPr/>
        </p:nvSpPr>
        <p:spPr>
          <a:xfrm>
            <a:off x="206602" y="319828"/>
            <a:ext cx="914400" cy="9144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mic Sans MS" panose="030F0902030302020204" pitchFamily="66" charset="0"/>
              </a:rPr>
              <a:t>P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CB0D5FA-EDB8-4C48-B7F1-C955780C1CF3}"/>
              </a:ext>
            </a:extLst>
          </p:cNvPr>
          <p:cNvSpPr/>
          <p:nvPr/>
        </p:nvSpPr>
        <p:spPr>
          <a:xfrm>
            <a:off x="3117900" y="325761"/>
            <a:ext cx="914400" cy="9144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mic Sans MS" panose="030F0902030302020204" pitchFamily="66" charset="0"/>
              </a:rPr>
              <a:t>C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D26BC3C-67EA-F843-B692-F7C700EED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910" y="1752600"/>
            <a:ext cx="4572000" cy="4144963"/>
          </a:xfrm>
        </p:spPr>
        <p:txBody>
          <a:bodyPr/>
          <a:lstStyle/>
          <a:p>
            <a:r>
              <a:rPr lang="en-US" sz="2000" dirty="0"/>
              <a:t>What does P care (when will P have to </a:t>
            </a:r>
            <a:r>
              <a:rPr lang="en-US" sz="2000" b="1" dirty="0"/>
              <a:t>wait</a:t>
            </a:r>
            <a:r>
              <a:rPr lang="en-US" sz="2000" dirty="0"/>
              <a:t>)?</a:t>
            </a:r>
          </a:p>
          <a:p>
            <a:pPr lvl="1"/>
            <a:r>
              <a:rPr lang="en-US" sz="1800" dirty="0"/>
              <a:t>P </a:t>
            </a:r>
            <a:r>
              <a:rPr lang="en-US" sz="1800" b="1" dirty="0"/>
              <a:t>waits</a:t>
            </a:r>
            <a:r>
              <a:rPr lang="en-US" sz="1800" dirty="0"/>
              <a:t> for buffer to become </a:t>
            </a:r>
            <a:r>
              <a:rPr lang="en-US" sz="1800" b="1" dirty="0"/>
              <a:t>empty</a:t>
            </a:r>
            <a:r>
              <a:rPr lang="en-US" sz="1800" dirty="0"/>
              <a:t> in order to put data into it</a:t>
            </a:r>
          </a:p>
          <a:p>
            <a:pPr lvl="2"/>
            <a:r>
              <a:rPr lang="en-US" sz="1600" dirty="0"/>
              <a:t>does it have to wait </a:t>
            </a:r>
            <a:r>
              <a:rPr lang="en-US" sz="1600" b="1" dirty="0"/>
              <a:t>initially</a:t>
            </a:r>
            <a:r>
              <a:rPr lang="en-US" sz="1600" dirty="0"/>
              <a:t>?</a:t>
            </a:r>
          </a:p>
          <a:p>
            <a:pPr lvl="1"/>
            <a:r>
              <a:rPr lang="en-US" sz="1800" dirty="0">
                <a:solidFill>
                  <a:srgbClr val="0000FF"/>
                </a:solidFill>
              </a:rPr>
              <a:t>what should P do </a:t>
            </a:r>
            <a:r>
              <a:rPr lang="en-US" sz="1800" b="1" dirty="0">
                <a:solidFill>
                  <a:srgbClr val="0000FF"/>
                </a:solidFill>
              </a:rPr>
              <a:t>after</a:t>
            </a:r>
            <a:r>
              <a:rPr lang="en-US" sz="1800" dirty="0">
                <a:solidFill>
                  <a:srgbClr val="0000FF"/>
                </a:solidFill>
              </a:rPr>
              <a:t> putting data in?</a:t>
            </a:r>
          </a:p>
          <a:p>
            <a:pPr lvl="2"/>
            <a:r>
              <a:rPr lang="en-US" sz="1600" dirty="0">
                <a:solidFill>
                  <a:srgbClr val="0000FF"/>
                </a:solidFill>
              </a:rPr>
              <a:t>notify C that buffer is full</a:t>
            </a:r>
          </a:p>
          <a:p>
            <a:r>
              <a:rPr lang="en-US" sz="2000" dirty="0"/>
              <a:t>What does C care (when will C have to </a:t>
            </a:r>
            <a:r>
              <a:rPr lang="en-US" sz="2000" b="1" dirty="0"/>
              <a:t>wait</a:t>
            </a:r>
            <a:r>
              <a:rPr lang="en-US" sz="2000" dirty="0"/>
              <a:t>)?</a:t>
            </a:r>
          </a:p>
          <a:p>
            <a:pPr lvl="1"/>
            <a:r>
              <a:rPr lang="en-US" sz="1800" dirty="0"/>
              <a:t>C </a:t>
            </a:r>
            <a:r>
              <a:rPr lang="en-US" sz="1800" b="1" dirty="0"/>
              <a:t>waits</a:t>
            </a:r>
            <a:r>
              <a:rPr lang="en-US" sz="1800" dirty="0"/>
              <a:t> for buffer to become </a:t>
            </a:r>
            <a:r>
              <a:rPr lang="en-US" sz="1800" b="1" dirty="0"/>
              <a:t>full</a:t>
            </a:r>
            <a:r>
              <a:rPr lang="en-US" sz="1800" dirty="0"/>
              <a:t> (filled) before getting data</a:t>
            </a:r>
          </a:p>
          <a:p>
            <a:pPr lvl="2"/>
            <a:r>
              <a:rPr lang="en-US" sz="1600" dirty="0"/>
              <a:t>does it have to wait initially?</a:t>
            </a:r>
          </a:p>
          <a:p>
            <a:pPr lvl="1"/>
            <a:r>
              <a:rPr lang="en-US" sz="1800" dirty="0">
                <a:solidFill>
                  <a:srgbClr val="0000FF"/>
                </a:solidFill>
              </a:rPr>
              <a:t>what should C do </a:t>
            </a:r>
            <a:r>
              <a:rPr lang="en-US" sz="1800" b="1" dirty="0">
                <a:solidFill>
                  <a:srgbClr val="0000FF"/>
                </a:solidFill>
              </a:rPr>
              <a:t>after</a:t>
            </a:r>
            <a:r>
              <a:rPr lang="en-US" sz="1800" dirty="0">
                <a:solidFill>
                  <a:srgbClr val="0000FF"/>
                </a:solidFill>
              </a:rPr>
              <a:t> getting data?</a:t>
            </a:r>
          </a:p>
          <a:p>
            <a:pPr lvl="2"/>
            <a:r>
              <a:rPr lang="en-US" sz="1600" dirty="0">
                <a:solidFill>
                  <a:srgbClr val="0000FF"/>
                </a:solidFill>
              </a:rPr>
              <a:t>notify P that buffer is empty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EC858C-2A7B-6449-B1F9-22E6D93286F2}"/>
              </a:ext>
            </a:extLst>
          </p:cNvPr>
          <p:cNvSpPr txBox="1"/>
          <p:nvPr/>
        </p:nvSpPr>
        <p:spPr>
          <a:xfrm>
            <a:off x="2562682" y="1326789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full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FCB145-FF53-3A4D-A5F4-98A61443BAE6}"/>
              </a:ext>
            </a:extLst>
          </p:cNvPr>
          <p:cNvSpPr txBox="1"/>
          <p:nvPr/>
        </p:nvSpPr>
        <p:spPr>
          <a:xfrm>
            <a:off x="500160" y="132678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empty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A093C2-A276-3D45-9893-DF1A1B5CD373}"/>
              </a:ext>
            </a:extLst>
          </p:cNvPr>
          <p:cNvSpPr txBox="1"/>
          <p:nvPr/>
        </p:nvSpPr>
        <p:spPr>
          <a:xfrm>
            <a:off x="1441042" y="1326789"/>
            <a:ext cx="692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=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7B422C-0162-EF44-BEE5-55E7AD96F97A}"/>
              </a:ext>
            </a:extLst>
          </p:cNvPr>
          <p:cNvSpPr txBox="1"/>
          <p:nvPr/>
        </p:nvSpPr>
        <p:spPr>
          <a:xfrm>
            <a:off x="3115803" y="1326789"/>
            <a:ext cx="692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= 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4209A5-D939-2A4E-BF5D-ED476ED10A0C}"/>
              </a:ext>
            </a:extLst>
          </p:cNvPr>
          <p:cNvSpPr txBox="1"/>
          <p:nvPr/>
        </p:nvSpPr>
        <p:spPr>
          <a:xfrm>
            <a:off x="1576590" y="65694"/>
            <a:ext cx="11945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initially empty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049B5D-027D-FD4D-8AD3-1E41E89F3200}"/>
              </a:ext>
            </a:extLst>
          </p:cNvPr>
          <p:cNvSpPr txBox="1"/>
          <p:nvPr/>
        </p:nvSpPr>
        <p:spPr>
          <a:xfrm>
            <a:off x="4902529" y="126232"/>
            <a:ext cx="394370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1400" b="1" dirty="0" err="1">
                <a:latin typeface="Courier New"/>
                <a:cs typeface="Courier New"/>
              </a:rPr>
              <a:t>int</a:t>
            </a:r>
            <a:r>
              <a:rPr lang="en-US" sz="1400" b="1" dirty="0">
                <a:latin typeface="Courier New"/>
                <a:cs typeface="Courier New"/>
              </a:rPr>
              <a:t> </a:t>
            </a:r>
            <a:r>
              <a:rPr lang="en-US" sz="1400" b="1" dirty="0" err="1">
                <a:latin typeface="Courier New"/>
                <a:cs typeface="Courier New"/>
              </a:rPr>
              <a:t>sem_wait</a:t>
            </a:r>
            <a:r>
              <a:rPr lang="en-US" sz="1400" b="1" dirty="0">
                <a:latin typeface="Courier New"/>
                <a:cs typeface="Courier New"/>
              </a:rPr>
              <a:t>(</a:t>
            </a:r>
            <a:r>
              <a:rPr lang="en-US" sz="1400" b="1" dirty="0" err="1">
                <a:latin typeface="Courier New"/>
                <a:cs typeface="Courier New"/>
              </a:rPr>
              <a:t>sem_t</a:t>
            </a:r>
            <a:r>
              <a:rPr lang="en-US" sz="1400" b="1" dirty="0">
                <a:latin typeface="Courier New"/>
                <a:cs typeface="Courier New"/>
              </a:rPr>
              <a:t> *s) {   </a:t>
            </a:r>
            <a:r>
              <a:rPr lang="en-US" sz="1400" b="1" dirty="0">
                <a:solidFill>
                  <a:srgbClr val="0000FF"/>
                </a:solidFill>
                <a:latin typeface="Courier New"/>
                <a:cs typeface="Courier New"/>
              </a:rPr>
              <a:t>// P</a:t>
            </a:r>
          </a:p>
          <a:p>
            <a:pPr marL="0" indent="0">
              <a:buNone/>
            </a:pPr>
            <a:r>
              <a:rPr lang="en-US" sz="1400" b="1" dirty="0">
                <a:latin typeface="Courier New"/>
                <a:cs typeface="Courier New"/>
              </a:rPr>
              <a:t>  s--;</a:t>
            </a:r>
          </a:p>
          <a:p>
            <a:pPr marL="0" indent="0">
              <a:buNone/>
            </a:pPr>
            <a:r>
              <a:rPr lang="en-US" sz="1400" b="1" dirty="0">
                <a:latin typeface="Courier New"/>
                <a:cs typeface="Courier New"/>
              </a:rPr>
              <a:t>  if (s &lt; 0) sleep;</a:t>
            </a:r>
          </a:p>
          <a:p>
            <a:pPr marL="0" indent="0">
              <a:buNone/>
            </a:pPr>
            <a:r>
              <a:rPr lang="en-US" sz="1400" b="1" dirty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endParaRPr lang="en-US" sz="14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400" b="1" dirty="0" err="1">
                <a:latin typeface="Courier New"/>
                <a:cs typeface="Courier New"/>
              </a:rPr>
              <a:t>int</a:t>
            </a:r>
            <a:r>
              <a:rPr lang="en-US" sz="1400" b="1" dirty="0">
                <a:latin typeface="Courier New"/>
                <a:cs typeface="Courier New"/>
              </a:rPr>
              <a:t> </a:t>
            </a:r>
            <a:r>
              <a:rPr lang="en-US" sz="1400" b="1" dirty="0" err="1">
                <a:latin typeface="Courier New"/>
                <a:cs typeface="Courier New"/>
              </a:rPr>
              <a:t>sem_post</a:t>
            </a:r>
            <a:r>
              <a:rPr lang="en-US" sz="1400" b="1" dirty="0">
                <a:latin typeface="Courier New"/>
                <a:cs typeface="Courier New"/>
              </a:rPr>
              <a:t>(</a:t>
            </a:r>
            <a:r>
              <a:rPr lang="en-US" sz="1400" b="1" dirty="0" err="1">
                <a:latin typeface="Courier New"/>
                <a:cs typeface="Courier New"/>
              </a:rPr>
              <a:t>sem_t</a:t>
            </a:r>
            <a:r>
              <a:rPr lang="en-US" sz="1400" b="1" dirty="0">
                <a:latin typeface="Courier New"/>
                <a:cs typeface="Courier New"/>
              </a:rPr>
              <a:t> *s) {   </a:t>
            </a:r>
            <a:r>
              <a:rPr lang="en-US" sz="1400" b="1" dirty="0">
                <a:solidFill>
                  <a:srgbClr val="0000FF"/>
                </a:solidFill>
                <a:latin typeface="Courier New"/>
                <a:cs typeface="Courier New"/>
              </a:rPr>
              <a:t>// V</a:t>
            </a:r>
          </a:p>
          <a:p>
            <a:pPr marL="0" indent="0">
              <a:buNone/>
            </a:pPr>
            <a:r>
              <a:rPr lang="en-US" sz="1400" b="1" dirty="0">
                <a:solidFill>
                  <a:srgbClr val="0000FF"/>
                </a:solidFill>
                <a:latin typeface="Courier New"/>
                <a:cs typeface="Courier New"/>
              </a:rPr>
              <a:t>  </a:t>
            </a:r>
            <a:r>
              <a:rPr lang="en-US" sz="1400" b="1" dirty="0">
                <a:latin typeface="Courier New"/>
                <a:cs typeface="Courier New"/>
              </a:rPr>
              <a:t>s++;</a:t>
            </a:r>
          </a:p>
          <a:p>
            <a:pPr marL="0" indent="0">
              <a:buNone/>
            </a:pPr>
            <a:r>
              <a:rPr lang="en-US" sz="1400" b="1" dirty="0">
                <a:latin typeface="Courier New"/>
                <a:cs typeface="Courier New"/>
              </a:rPr>
              <a:t>  if (threads waiting) wake one up;</a:t>
            </a:r>
          </a:p>
          <a:p>
            <a:pPr marL="0" indent="0">
              <a:buNone/>
            </a:pPr>
            <a:r>
              <a:rPr lang="en-US" sz="1400" b="1" dirty="0">
                <a:latin typeface="Courier New"/>
                <a:cs typeface="Courier New"/>
              </a:rPr>
              <a:t>}</a:t>
            </a:r>
          </a:p>
          <a:p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5F6F94-C2D4-8D42-BBAF-ED9B01A18AAA}"/>
              </a:ext>
            </a:extLst>
          </p:cNvPr>
          <p:cNvSpPr txBox="1"/>
          <p:nvPr/>
        </p:nvSpPr>
        <p:spPr>
          <a:xfrm>
            <a:off x="4755992" y="5071276"/>
            <a:ext cx="43011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Two threads on </a:t>
            </a:r>
            <a:r>
              <a:rPr lang="en-US" sz="2400" b="1" dirty="0"/>
              <a:t>one CPU </a:t>
            </a:r>
            <a:r>
              <a:rPr lang="en-US" sz="2400" dirty="0"/>
              <a:t>➡️ either thread could run first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94F060-A94A-914E-8F9C-466EBAD269E2}"/>
              </a:ext>
            </a:extLst>
          </p:cNvPr>
          <p:cNvSpPr txBox="1"/>
          <p:nvPr/>
        </p:nvSpPr>
        <p:spPr>
          <a:xfrm>
            <a:off x="5574186" y="2402370"/>
            <a:ext cx="3272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Courier New"/>
                <a:cs typeface="Courier New"/>
              </a:rPr>
              <a:t>sem_wait</a:t>
            </a:r>
            <a:r>
              <a:rPr lang="en-US" sz="2400" b="1" dirty="0">
                <a:latin typeface="Courier New"/>
                <a:cs typeface="Courier New"/>
              </a:rPr>
              <a:t>(&amp;empty)</a:t>
            </a:r>
            <a:r>
              <a:rPr lang="en-US" b="1" dirty="0">
                <a:latin typeface="Courier New"/>
                <a:cs typeface="Courier New"/>
              </a:rPr>
              <a:t>;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69ECC7-E507-744A-AB4B-E493E6A25C6B}"/>
              </a:ext>
            </a:extLst>
          </p:cNvPr>
          <p:cNvSpPr txBox="1"/>
          <p:nvPr/>
        </p:nvSpPr>
        <p:spPr>
          <a:xfrm>
            <a:off x="5574186" y="2754038"/>
            <a:ext cx="1475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put(</a:t>
            </a:r>
            <a:r>
              <a:rPr lang="en-US" sz="2400" b="1" dirty="0" err="1">
                <a:latin typeface="Courier New"/>
                <a:cs typeface="Courier New"/>
              </a:rPr>
              <a:t>i</a:t>
            </a:r>
            <a:r>
              <a:rPr lang="en-US" sz="2400" b="1" dirty="0">
                <a:latin typeface="Courier New"/>
                <a:cs typeface="Courier New"/>
              </a:rPr>
              <a:t>);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CB4D55-C769-984D-A972-532BB3661FF4}"/>
              </a:ext>
            </a:extLst>
          </p:cNvPr>
          <p:cNvSpPr txBox="1"/>
          <p:nvPr/>
        </p:nvSpPr>
        <p:spPr>
          <a:xfrm>
            <a:off x="5574186" y="3119756"/>
            <a:ext cx="3134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Courier New"/>
                <a:cs typeface="Courier New"/>
              </a:rPr>
              <a:t>sem_post</a:t>
            </a:r>
            <a:r>
              <a:rPr lang="en-US" sz="2400" b="1" dirty="0">
                <a:latin typeface="Courier New"/>
                <a:cs typeface="Courier New"/>
              </a:rPr>
              <a:t>(&amp;full);</a:t>
            </a:r>
            <a:endParaRPr lang="en-US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BA9215C-FFFA-7746-BCB2-8D251F1DB7C6}"/>
              </a:ext>
            </a:extLst>
          </p:cNvPr>
          <p:cNvSpPr txBox="1"/>
          <p:nvPr/>
        </p:nvSpPr>
        <p:spPr>
          <a:xfrm>
            <a:off x="5574186" y="3706373"/>
            <a:ext cx="3087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Courier New"/>
                <a:cs typeface="Courier New"/>
              </a:rPr>
              <a:t>sem_wait</a:t>
            </a:r>
            <a:r>
              <a:rPr lang="en-US" sz="2400" b="1" dirty="0">
                <a:latin typeface="Courier New"/>
                <a:cs typeface="Courier New"/>
              </a:rPr>
              <a:t>(&amp;full)</a:t>
            </a:r>
            <a:r>
              <a:rPr lang="en-US" b="1" dirty="0">
                <a:latin typeface="Courier New"/>
                <a:cs typeface="Courier New"/>
              </a:rPr>
              <a:t>;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785488-9549-7C49-B7E2-599603A22CA4}"/>
              </a:ext>
            </a:extLst>
          </p:cNvPr>
          <p:cNvSpPr txBox="1"/>
          <p:nvPr/>
        </p:nvSpPr>
        <p:spPr>
          <a:xfrm>
            <a:off x="5574186" y="4058041"/>
            <a:ext cx="2396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Courier New"/>
                <a:cs typeface="Courier New"/>
              </a:rPr>
              <a:t>tmp</a:t>
            </a:r>
            <a:r>
              <a:rPr lang="en-US" sz="2400" b="1" dirty="0">
                <a:latin typeface="Courier New"/>
                <a:cs typeface="Courier New"/>
              </a:rPr>
              <a:t> = get();</a:t>
            </a:r>
            <a:endParaRPr lang="en-US" sz="2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67EE03-96B4-424C-884A-CCB342B23DBA}"/>
              </a:ext>
            </a:extLst>
          </p:cNvPr>
          <p:cNvSpPr txBox="1"/>
          <p:nvPr/>
        </p:nvSpPr>
        <p:spPr>
          <a:xfrm>
            <a:off x="5574186" y="4420592"/>
            <a:ext cx="3318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Courier New"/>
                <a:cs typeface="Courier New"/>
              </a:rPr>
              <a:t>sem_post</a:t>
            </a:r>
            <a:r>
              <a:rPr lang="en-US" sz="2400" b="1" dirty="0">
                <a:latin typeface="Courier New"/>
                <a:cs typeface="Courier New"/>
              </a:rPr>
              <a:t>(&amp;empty);</a:t>
            </a:r>
            <a:endParaRPr lang="en-US" sz="2400" dirty="0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666598C5-E20B-4148-A5F0-11A0E926446C}"/>
              </a:ext>
            </a:extLst>
          </p:cNvPr>
          <p:cNvSpPr/>
          <p:nvPr/>
        </p:nvSpPr>
        <p:spPr>
          <a:xfrm>
            <a:off x="5410199" y="2495821"/>
            <a:ext cx="163987" cy="990600"/>
          </a:xfrm>
          <a:prstGeom prst="leftBrac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eft Brace 26">
            <a:extLst>
              <a:ext uri="{FF2B5EF4-FFF2-40B4-BE49-F238E27FC236}">
                <a16:creationId xmlns:a16="http://schemas.microsoft.com/office/drawing/2014/main" id="{3E39C29F-2612-CF4A-9786-922AC711753B}"/>
              </a:ext>
            </a:extLst>
          </p:cNvPr>
          <p:cNvSpPr/>
          <p:nvPr/>
        </p:nvSpPr>
        <p:spPr>
          <a:xfrm>
            <a:off x="5410198" y="3864633"/>
            <a:ext cx="163987" cy="990600"/>
          </a:xfrm>
          <a:prstGeom prst="leftBrace">
            <a:avLst/>
          </a:prstGeom>
          <a:ln w="38100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ED4ED6E-E777-AD4E-A237-6F1860235A0D}"/>
              </a:ext>
            </a:extLst>
          </p:cNvPr>
          <p:cNvSpPr txBox="1"/>
          <p:nvPr/>
        </p:nvSpPr>
        <p:spPr>
          <a:xfrm>
            <a:off x="4983240" y="2754038"/>
            <a:ext cx="3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</a:rPr>
              <a:t>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7377E9-62AB-4649-9E28-46585527C434}"/>
              </a:ext>
            </a:extLst>
          </p:cNvPr>
          <p:cNvSpPr txBox="1"/>
          <p:nvPr/>
        </p:nvSpPr>
        <p:spPr>
          <a:xfrm>
            <a:off x="4983240" y="4164750"/>
            <a:ext cx="375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</a:rPr>
              <a:t>C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96B2FDB-A8E6-8E44-B6CF-1C745B5026C6}"/>
              </a:ext>
            </a:extLst>
          </p:cNvPr>
          <p:cNvGrpSpPr/>
          <p:nvPr/>
        </p:nvGrpSpPr>
        <p:grpSpPr>
          <a:xfrm>
            <a:off x="244103" y="1108410"/>
            <a:ext cx="3750696" cy="244064"/>
            <a:chOff x="263620" y="1054684"/>
            <a:chExt cx="3750696" cy="244064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E5102AC-A329-2A4E-8101-15AE6556DA14}"/>
                </a:ext>
              </a:extLst>
            </p:cNvPr>
            <p:cNvCxnSpPr/>
            <p:nvPr/>
          </p:nvCxnSpPr>
          <p:spPr>
            <a:xfrm>
              <a:off x="318703" y="1272911"/>
              <a:ext cx="3630314" cy="2583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6D71EBC-BF8F-284B-B975-0AFE6262596A}"/>
                </a:ext>
              </a:extLst>
            </p:cNvPr>
            <p:cNvCxnSpPr/>
            <p:nvPr/>
          </p:nvCxnSpPr>
          <p:spPr>
            <a:xfrm flipV="1">
              <a:off x="3944416" y="1067603"/>
              <a:ext cx="69900" cy="231145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13DFF8F-27B0-2E40-92DF-A70AFD8769C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3620" y="1054684"/>
              <a:ext cx="69900" cy="231145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77501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Producer/Consumer (Bounded Buffer)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25963"/>
          </a:xfrm>
        </p:spPr>
        <p:txBody>
          <a:bodyPr/>
          <a:lstStyle/>
          <a:p>
            <a:pPr marL="342900" lvl="1" indent="-342900">
              <a:buFontTx/>
              <a:buChar char="•"/>
            </a:pPr>
            <a:r>
              <a:rPr lang="en-US" dirty="0"/>
              <a:t>single producer and single consumer</a:t>
            </a:r>
          </a:p>
          <a:p>
            <a:pPr marL="342900" lvl="1" indent="-342900">
              <a:buFontTx/>
              <a:buChar char="•"/>
            </a:pPr>
            <a:endParaRPr lang="en-US" dirty="0"/>
          </a:p>
          <a:p>
            <a:r>
              <a:rPr lang="en-US" sz="2800" dirty="0"/>
              <a:t>buffer of </a:t>
            </a:r>
            <a:r>
              <a:rPr lang="en-US" sz="2800" b="1" dirty="0">
                <a:solidFill>
                  <a:srgbClr val="0000FF"/>
                </a:solidFill>
              </a:rPr>
              <a:t>1</a:t>
            </a:r>
            <a:r>
              <a:rPr lang="en-US" sz="2800" dirty="0"/>
              <a:t> slot – </a:t>
            </a:r>
            <a:r>
              <a:rPr lang="en-US" sz="2800" b="1" dirty="0"/>
              <a:t>producer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waits</a:t>
            </a:r>
            <a:r>
              <a:rPr lang="en-US" sz="2800" dirty="0"/>
              <a:t> for a buffer to become </a:t>
            </a:r>
            <a:r>
              <a:rPr lang="en-US" sz="2800" dirty="0">
                <a:solidFill>
                  <a:srgbClr val="0000FF"/>
                </a:solidFill>
              </a:rPr>
              <a:t>empty</a:t>
            </a:r>
            <a:r>
              <a:rPr lang="en-US" sz="2800" dirty="0"/>
              <a:t> in order to put data into it [who can empty the buffer?], and </a:t>
            </a:r>
            <a:r>
              <a:rPr lang="en-US" sz="2800" b="1" dirty="0"/>
              <a:t>consumer</a:t>
            </a:r>
            <a:r>
              <a:rPr lang="en-US" sz="2800" dirty="0"/>
              <a:t> similarly </a:t>
            </a:r>
            <a:r>
              <a:rPr lang="en-US" sz="2800" dirty="0">
                <a:solidFill>
                  <a:srgbClr val="FF0000"/>
                </a:solidFill>
              </a:rPr>
              <a:t>waits</a:t>
            </a:r>
            <a:r>
              <a:rPr lang="en-US" sz="2800" dirty="0"/>
              <a:t> for a buffer to become </a:t>
            </a:r>
            <a:r>
              <a:rPr lang="en-US" sz="2800" dirty="0">
                <a:solidFill>
                  <a:srgbClr val="0000FF"/>
                </a:solidFill>
              </a:rPr>
              <a:t>filled</a:t>
            </a:r>
            <a:r>
              <a:rPr lang="en-US" sz="2800" dirty="0"/>
              <a:t> before taking data out [who can fill the buffer?]</a:t>
            </a:r>
          </a:p>
          <a:p>
            <a:pPr marL="800100" lvl="1" indent="-342900"/>
            <a:r>
              <a:rPr lang="en-US" sz="2400" dirty="0"/>
              <a:t>can “I” put/take data into/out of buffer?</a:t>
            </a:r>
          </a:p>
          <a:p>
            <a:pPr marL="1200150" lvl="2" indent="-342900"/>
            <a:r>
              <a:rPr lang="en-US" sz="2000" dirty="0"/>
              <a:t>P cares </a:t>
            </a:r>
            <a:r>
              <a:rPr lang="en-US" sz="2000" b="1" dirty="0"/>
              <a:t>empty </a:t>
            </a:r>
            <a:r>
              <a:rPr lang="en-US" sz="2000" dirty="0"/>
              <a:t>and C cares </a:t>
            </a:r>
            <a:r>
              <a:rPr lang="en-US" sz="2000" b="1" dirty="0"/>
              <a:t>full</a:t>
            </a:r>
            <a:endParaRPr lang="en-US" sz="2000" dirty="0"/>
          </a:p>
          <a:p>
            <a:pPr marL="800100" lvl="1" indent="-342900"/>
            <a:r>
              <a:rPr lang="en-US" sz="2400" dirty="0"/>
              <a:t>After I did something, I will let the other party know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6324600" y="1905000"/>
            <a:ext cx="2533551" cy="609600"/>
            <a:chOff x="2133600" y="4419600"/>
            <a:chExt cx="2533551" cy="609600"/>
          </a:xfrm>
        </p:grpSpPr>
        <p:sp>
          <p:nvSpPr>
            <p:cNvPr id="4" name="Rectangle 3"/>
            <p:cNvSpPr/>
            <p:nvPr/>
          </p:nvSpPr>
          <p:spPr>
            <a:xfrm>
              <a:off x="3048000" y="4419600"/>
              <a:ext cx="609600" cy="609600"/>
            </a:xfrm>
            <a:prstGeom prst="rect">
              <a:avLst/>
            </a:prstGeom>
            <a:noFill/>
            <a:ln w="57150" cmpd="sng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/>
            <p:nvPr/>
          </p:nvCxnSpPr>
          <p:spPr>
            <a:xfrm>
              <a:off x="2514600" y="4724400"/>
              <a:ext cx="381000" cy="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>
              <a:off x="3810000" y="4724400"/>
              <a:ext cx="381000" cy="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4267200" y="4495800"/>
              <a:ext cx="3999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C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33600" y="4495800"/>
              <a:ext cx="3448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172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1794C-D91A-DD4F-9EA1-5B733967E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 and Concurrency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C82F0-028C-9D46-8ECD-FD9400E76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Behavior of bounded-buffer producer consumer system on a </a:t>
            </a:r>
            <a:r>
              <a:rPr lang="en-US" sz="2400" b="1" dirty="0"/>
              <a:t>single CPU</a:t>
            </a:r>
            <a:r>
              <a:rPr lang="en-US" sz="2400" dirty="0"/>
              <a:t>?</a:t>
            </a:r>
          </a:p>
          <a:p>
            <a:r>
              <a:rPr lang="en-US" sz="2400" dirty="0"/>
              <a:t>Essentially a </a:t>
            </a:r>
            <a:r>
              <a:rPr lang="en-US" sz="2400" b="1" dirty="0"/>
              <a:t>stop-and-wait</a:t>
            </a:r>
            <a:r>
              <a:rPr lang="en-US" sz="2400" dirty="0"/>
              <a:t> protocol (one put followed by one get)</a:t>
            </a:r>
          </a:p>
          <a:p>
            <a:pPr lvl="1"/>
            <a:r>
              <a:rPr lang="en-US" sz="2400" dirty="0"/>
              <a:t>many context switching between threads</a:t>
            </a:r>
          </a:p>
          <a:p>
            <a:r>
              <a:rPr lang="en-US" sz="2400" dirty="0"/>
              <a:t>How to increase its </a:t>
            </a:r>
            <a:r>
              <a:rPr lang="en-US" sz="2400" b="1" dirty="0"/>
              <a:t>efficiency </a:t>
            </a:r>
            <a:r>
              <a:rPr lang="en-US" sz="2400" dirty="0"/>
              <a:t>(or reduce # of context switches)?</a:t>
            </a:r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How to increase </a:t>
            </a:r>
            <a:r>
              <a:rPr lang="en-US" sz="2400" b="1" dirty="0"/>
              <a:t>concurrency</a:t>
            </a:r>
            <a:r>
              <a:rPr lang="en-US" sz="2400" dirty="0"/>
              <a:t> (</a:t>
            </a:r>
            <a:r>
              <a:rPr lang="en-US" sz="2400" b="1" dirty="0"/>
              <a:t>parallelism</a:t>
            </a:r>
            <a:r>
              <a:rPr lang="en-US" sz="2400" dirty="0"/>
              <a:t>)?</a:t>
            </a:r>
          </a:p>
          <a:p>
            <a:pPr lvl="1"/>
            <a:r>
              <a:rPr lang="en-US" sz="2000" dirty="0"/>
              <a:t>multiple producers and multiple consumers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4009A51-7D82-774A-AB33-3F31F573DE3A}"/>
              </a:ext>
            </a:extLst>
          </p:cNvPr>
          <p:cNvSpPr/>
          <p:nvPr/>
        </p:nvSpPr>
        <p:spPr>
          <a:xfrm>
            <a:off x="3782640" y="4343400"/>
            <a:ext cx="914400" cy="9144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mic Sans MS" panose="030F0902030302020204" pitchFamily="66" charset="0"/>
              </a:rPr>
              <a:t>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25A2142-CB83-734E-A2CD-BB212003D2AB}"/>
              </a:ext>
            </a:extLst>
          </p:cNvPr>
          <p:cNvSpPr/>
          <p:nvPr/>
        </p:nvSpPr>
        <p:spPr>
          <a:xfrm>
            <a:off x="7791796" y="4358030"/>
            <a:ext cx="914400" cy="9144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mic Sans MS" panose="030F0902030302020204" pitchFamily="66" charset="0"/>
              </a:rPr>
              <a:t>C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25C5737-96FA-AD4A-95D6-9EED4644FD36}"/>
              </a:ext>
            </a:extLst>
          </p:cNvPr>
          <p:cNvSpPr/>
          <p:nvPr/>
        </p:nvSpPr>
        <p:spPr>
          <a:xfrm>
            <a:off x="5596718" y="4353033"/>
            <a:ext cx="1295400" cy="9144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mic Sans MS" panose="030F0902030302020204" pitchFamily="66" charset="0"/>
              </a:rPr>
              <a:t>buffer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4198AB8-395F-5549-B23A-091EDD3F263C}"/>
              </a:ext>
            </a:extLst>
          </p:cNvPr>
          <p:cNvGrpSpPr/>
          <p:nvPr/>
        </p:nvGrpSpPr>
        <p:grpSpPr>
          <a:xfrm>
            <a:off x="5017098" y="4343400"/>
            <a:ext cx="2454640" cy="953472"/>
            <a:chOff x="3482090" y="418128"/>
            <a:chExt cx="2454640" cy="953472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5A495B90-F01E-2E43-974F-D8785D3A7A23}"/>
                </a:ext>
              </a:extLst>
            </p:cNvPr>
            <p:cNvSpPr/>
            <p:nvPr/>
          </p:nvSpPr>
          <p:spPr>
            <a:xfrm>
              <a:off x="3482090" y="418128"/>
              <a:ext cx="2454640" cy="95347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omic Sans MS" panose="030F0902030302020204" pitchFamily="66" charset="0"/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279473D-367F-6B49-BBAC-9069261359D5}"/>
                </a:ext>
              </a:extLst>
            </p:cNvPr>
            <p:cNvCxnSpPr/>
            <p:nvPr/>
          </p:nvCxnSpPr>
          <p:spPr>
            <a:xfrm>
              <a:off x="38100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47F9998-EA4D-F740-BE60-BC84E424DDC8}"/>
                </a:ext>
              </a:extLst>
            </p:cNvPr>
            <p:cNvCxnSpPr/>
            <p:nvPr/>
          </p:nvCxnSpPr>
          <p:spPr>
            <a:xfrm>
              <a:off x="41148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7831507-9188-3B42-BF61-BA23AD053C9E}"/>
                </a:ext>
              </a:extLst>
            </p:cNvPr>
            <p:cNvCxnSpPr/>
            <p:nvPr/>
          </p:nvCxnSpPr>
          <p:spPr>
            <a:xfrm>
              <a:off x="53340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3C0728C-2A7A-7C49-BC1A-351EDAD30F3D}"/>
                </a:ext>
              </a:extLst>
            </p:cNvPr>
            <p:cNvCxnSpPr/>
            <p:nvPr/>
          </p:nvCxnSpPr>
          <p:spPr>
            <a:xfrm>
              <a:off x="56388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16E8038-AEC0-4C43-B806-749C1D6A4CD0}"/>
                </a:ext>
              </a:extLst>
            </p:cNvPr>
            <p:cNvCxnSpPr/>
            <p:nvPr/>
          </p:nvCxnSpPr>
          <p:spPr>
            <a:xfrm>
              <a:off x="44196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558CF39-E2FE-C24F-84B5-9DFFFAC7A8D4}"/>
                </a:ext>
              </a:extLst>
            </p:cNvPr>
            <p:cNvCxnSpPr/>
            <p:nvPr/>
          </p:nvCxnSpPr>
          <p:spPr>
            <a:xfrm>
              <a:off x="473939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B056664-65B6-D347-B911-47AD48D9869B}"/>
                </a:ext>
              </a:extLst>
            </p:cNvPr>
            <p:cNvCxnSpPr/>
            <p:nvPr/>
          </p:nvCxnSpPr>
          <p:spPr>
            <a:xfrm>
              <a:off x="50292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72227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0C6E2-FAF3-3545-807C-9B5CF7239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P/C + Multiple Slots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53B46BE-39CA-0A44-BEE3-BCEBAC3838CF}"/>
              </a:ext>
            </a:extLst>
          </p:cNvPr>
          <p:cNvSpPr/>
          <p:nvPr/>
        </p:nvSpPr>
        <p:spPr>
          <a:xfrm>
            <a:off x="1753081" y="2590800"/>
            <a:ext cx="914400" cy="9144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mic Sans MS" panose="030F0902030302020204" pitchFamily="66" charset="0"/>
              </a:rPr>
              <a:t>P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5912E8-8574-F244-8DB4-77A6E1ECDC79}"/>
              </a:ext>
            </a:extLst>
          </p:cNvPr>
          <p:cNvSpPr/>
          <p:nvPr/>
        </p:nvSpPr>
        <p:spPr>
          <a:xfrm>
            <a:off x="6222171" y="2590800"/>
            <a:ext cx="914400" cy="9144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mic Sans MS" panose="030F0902030302020204" pitchFamily="66" charset="0"/>
              </a:rPr>
              <a:t>C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84A8813-1846-544B-B23E-AB108C22B6EC}"/>
              </a:ext>
            </a:extLst>
          </p:cNvPr>
          <p:cNvGrpSpPr/>
          <p:nvPr/>
        </p:nvGrpSpPr>
        <p:grpSpPr>
          <a:xfrm>
            <a:off x="3200400" y="2590800"/>
            <a:ext cx="2454640" cy="953472"/>
            <a:chOff x="3482090" y="418128"/>
            <a:chExt cx="2454640" cy="953472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2380E5B8-151A-7C4B-839D-1BEC8E298423}"/>
                </a:ext>
              </a:extLst>
            </p:cNvPr>
            <p:cNvSpPr/>
            <p:nvPr/>
          </p:nvSpPr>
          <p:spPr>
            <a:xfrm>
              <a:off x="3482090" y="418128"/>
              <a:ext cx="2454640" cy="953472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 dirty="0">
                <a:latin typeface="Comic Sans MS" panose="030F0902030302020204" pitchFamily="66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5B8589A-B28E-2148-8B06-CD2213EE0017}"/>
                </a:ext>
              </a:extLst>
            </p:cNvPr>
            <p:cNvCxnSpPr/>
            <p:nvPr/>
          </p:nvCxnSpPr>
          <p:spPr>
            <a:xfrm>
              <a:off x="38100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A803AD7-65F3-3B49-B0C5-E67C4DECF9F6}"/>
                </a:ext>
              </a:extLst>
            </p:cNvPr>
            <p:cNvCxnSpPr/>
            <p:nvPr/>
          </p:nvCxnSpPr>
          <p:spPr>
            <a:xfrm>
              <a:off x="41148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2DC6817-68A7-4643-A00E-F4D4CE280C90}"/>
                </a:ext>
              </a:extLst>
            </p:cNvPr>
            <p:cNvCxnSpPr/>
            <p:nvPr/>
          </p:nvCxnSpPr>
          <p:spPr>
            <a:xfrm>
              <a:off x="53340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ECF59D3-3B70-8E4E-90DF-D3F3EBFC63EF}"/>
                </a:ext>
              </a:extLst>
            </p:cNvPr>
            <p:cNvCxnSpPr/>
            <p:nvPr/>
          </p:nvCxnSpPr>
          <p:spPr>
            <a:xfrm>
              <a:off x="56388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C52CCD4-CC56-8247-8D97-AF8D739B8C9F}"/>
                </a:ext>
              </a:extLst>
            </p:cNvPr>
            <p:cNvCxnSpPr/>
            <p:nvPr/>
          </p:nvCxnSpPr>
          <p:spPr>
            <a:xfrm>
              <a:off x="44196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3722F5C-9E21-8B45-9534-9E045AB948D3}"/>
                </a:ext>
              </a:extLst>
            </p:cNvPr>
            <p:cNvCxnSpPr/>
            <p:nvPr/>
          </p:nvCxnSpPr>
          <p:spPr>
            <a:xfrm>
              <a:off x="473939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2C52F7B-B565-BD42-A5C7-ABEB0367394B}"/>
                </a:ext>
              </a:extLst>
            </p:cNvPr>
            <p:cNvCxnSpPr/>
            <p:nvPr/>
          </p:nvCxnSpPr>
          <p:spPr>
            <a:xfrm>
              <a:off x="5029200" y="609598"/>
              <a:ext cx="0" cy="576567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42953FC1-AD87-7C45-9B27-8943BB47672B}"/>
              </a:ext>
            </a:extLst>
          </p:cNvPr>
          <p:cNvSpPr txBox="1"/>
          <p:nvPr/>
        </p:nvSpPr>
        <p:spPr>
          <a:xfrm>
            <a:off x="5638452" y="3693553"/>
            <a:ext cx="6719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full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5ED7D3-46C6-DC47-91BC-D25E03E1752F}"/>
              </a:ext>
            </a:extLst>
          </p:cNvPr>
          <p:cNvSpPr txBox="1"/>
          <p:nvPr/>
        </p:nvSpPr>
        <p:spPr>
          <a:xfrm>
            <a:off x="2199410" y="367489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empty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B3146B5-F010-9942-A1CC-79DA9C201228}"/>
              </a:ext>
            </a:extLst>
          </p:cNvPr>
          <p:cNvSpPr txBox="1"/>
          <p:nvPr/>
        </p:nvSpPr>
        <p:spPr>
          <a:xfrm>
            <a:off x="3140292" y="3674899"/>
            <a:ext cx="679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= 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F924BF-9234-D748-A083-A87B9EAE3E48}"/>
              </a:ext>
            </a:extLst>
          </p:cNvPr>
          <p:cNvSpPr txBox="1"/>
          <p:nvPr/>
        </p:nvSpPr>
        <p:spPr>
          <a:xfrm>
            <a:off x="6222171" y="3693553"/>
            <a:ext cx="679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= ?</a:t>
            </a:r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C839B6B0-E393-5E43-B9B2-4A91E3A19FAC}"/>
              </a:ext>
            </a:extLst>
          </p:cNvPr>
          <p:cNvSpPr/>
          <p:nvPr/>
        </p:nvSpPr>
        <p:spPr>
          <a:xfrm rot="16200000">
            <a:off x="4318897" y="1085808"/>
            <a:ext cx="271765" cy="2367348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EA3619E-88C0-294E-9D7D-1CBD855B5CBD}"/>
              </a:ext>
            </a:extLst>
          </p:cNvPr>
          <p:cNvSpPr txBox="1"/>
          <p:nvPr/>
        </p:nvSpPr>
        <p:spPr>
          <a:xfrm>
            <a:off x="4197226" y="1620986"/>
            <a:ext cx="434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/>
              <a:t>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0D20D79-7ED4-C54A-9A30-961B34699FB7}"/>
              </a:ext>
            </a:extLst>
          </p:cNvPr>
          <p:cNvSpPr txBox="1"/>
          <p:nvPr/>
        </p:nvSpPr>
        <p:spPr>
          <a:xfrm>
            <a:off x="3140292" y="3668671"/>
            <a:ext cx="7553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= </a:t>
            </a:r>
            <a:r>
              <a:rPr lang="en-US" sz="2400" b="1" i="1" dirty="0"/>
              <a:t>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9718FA8-F447-894F-9D36-6065399BA447}"/>
              </a:ext>
            </a:extLst>
          </p:cNvPr>
          <p:cNvSpPr txBox="1"/>
          <p:nvPr/>
        </p:nvSpPr>
        <p:spPr>
          <a:xfrm>
            <a:off x="6212284" y="3693553"/>
            <a:ext cx="692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= 0</a:t>
            </a:r>
          </a:p>
        </p:txBody>
      </p:sp>
    </p:spTree>
    <p:extLst>
      <p:ext uri="{BB962C8B-B14F-4D97-AF65-F5344CB8AC3E}">
        <p14:creationId xmlns:p14="http://schemas.microsoft.com/office/powerpoint/2010/main" val="212866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6" grpId="0"/>
      <p:bldP spid="2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E5AE035E-528A-0349-AEF8-ADD25AFDFAD4}"/>
              </a:ext>
            </a:extLst>
          </p:cNvPr>
          <p:cNvSpPr/>
          <p:nvPr/>
        </p:nvSpPr>
        <p:spPr>
          <a:xfrm>
            <a:off x="5844381" y="1318418"/>
            <a:ext cx="552362" cy="3048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286000" y="5943600"/>
            <a:ext cx="552362" cy="304800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828799"/>
            <a:ext cx="6723888" cy="49119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Bounded Buffer P/C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828800" y="3124200"/>
            <a:ext cx="533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752600" y="3429000"/>
            <a:ext cx="533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752600" y="4648200"/>
            <a:ext cx="533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828800" y="5029200"/>
            <a:ext cx="533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106074" y="4120299"/>
            <a:ext cx="39617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How about </a:t>
            </a:r>
            <a:r>
              <a:rPr lang="en-US" sz="2000" b="1" dirty="0">
                <a:solidFill>
                  <a:srgbClr val="0000FF"/>
                </a:solidFill>
              </a:rPr>
              <a:t>multiple</a:t>
            </a:r>
            <a:r>
              <a:rPr lang="en-US" sz="2000" dirty="0"/>
              <a:t> producers and consumers with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en-US" sz="2000" dirty="0"/>
              <a:t> = 1 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same program works</a:t>
            </a:r>
          </a:p>
          <a:p>
            <a:r>
              <a:rPr lang="en-US" sz="2000" dirty="0">
                <a:solidFill>
                  <a:srgbClr val="0000FF"/>
                </a:solidFill>
              </a:rPr>
              <a:t>How about </a:t>
            </a:r>
            <a:r>
              <a:rPr lang="en-US" sz="20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 &gt;</a:t>
            </a:r>
            <a:r>
              <a:rPr lang="en-US" sz="2000" dirty="0">
                <a:solidFill>
                  <a:srgbClr val="0000FF"/>
                </a:solidFill>
              </a:rPr>
              <a:t> 1 </a:t>
            </a:r>
            <a:r>
              <a:rPr lang="en-US" sz="2000" b="1" dirty="0">
                <a:solidFill>
                  <a:srgbClr val="FF0000"/>
                </a:solidFill>
              </a:rPr>
              <a:t>and</a:t>
            </a:r>
            <a:r>
              <a:rPr lang="en-US" sz="2000" dirty="0">
                <a:solidFill>
                  <a:srgbClr val="0000FF"/>
                </a:solidFill>
              </a:rPr>
              <a:t> </a:t>
            </a:r>
            <a:r>
              <a:rPr lang="en-US" sz="2000" b="1" dirty="0">
                <a:solidFill>
                  <a:srgbClr val="0000FF"/>
                </a:solidFill>
              </a:rPr>
              <a:t>multiple</a:t>
            </a:r>
            <a:r>
              <a:rPr lang="en-US" sz="2000" dirty="0">
                <a:solidFill>
                  <a:srgbClr val="0000FF"/>
                </a:solidFill>
              </a:rPr>
              <a:t> P’s and C’s?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FF"/>
                </a:solidFill>
              </a:rPr>
              <a:t>race condition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5074" y="1333500"/>
            <a:ext cx="4266526" cy="28194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E83DA74-FBAD-7749-9A24-EE8CA7BCDC50}"/>
              </a:ext>
            </a:extLst>
          </p:cNvPr>
          <p:cNvSpPr/>
          <p:nvPr/>
        </p:nvSpPr>
        <p:spPr>
          <a:xfrm>
            <a:off x="2743200" y="1455737"/>
            <a:ext cx="609600" cy="609600"/>
          </a:xfrm>
          <a:prstGeom prst="rect">
            <a:avLst/>
          </a:prstGeom>
          <a:noFill/>
          <a:ln w="5715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DFDC2F2-63C8-A34C-B7CB-BCEC26069DD1}"/>
              </a:ext>
            </a:extLst>
          </p:cNvPr>
          <p:cNvGrpSpPr/>
          <p:nvPr/>
        </p:nvGrpSpPr>
        <p:grpSpPr>
          <a:xfrm>
            <a:off x="3505200" y="1531937"/>
            <a:ext cx="857151" cy="461665"/>
            <a:chOff x="3505200" y="1531937"/>
            <a:chExt cx="857151" cy="461665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4225562-9EFE-8543-920D-1A942A7FC0CF}"/>
                </a:ext>
              </a:extLst>
            </p:cNvPr>
            <p:cNvCxnSpPr/>
            <p:nvPr/>
          </p:nvCxnSpPr>
          <p:spPr>
            <a:xfrm>
              <a:off x="3505200" y="1760537"/>
              <a:ext cx="381000" cy="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EF2F797-0476-0243-B7C2-667762B3F5E0}"/>
                </a:ext>
              </a:extLst>
            </p:cNvPr>
            <p:cNvSpPr txBox="1"/>
            <p:nvPr/>
          </p:nvSpPr>
          <p:spPr>
            <a:xfrm>
              <a:off x="3962400" y="1531937"/>
              <a:ext cx="3999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C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A2C58E3-151B-2B46-B1C7-7A239CBB7C8E}"/>
              </a:ext>
            </a:extLst>
          </p:cNvPr>
          <p:cNvGrpSpPr/>
          <p:nvPr/>
        </p:nvGrpSpPr>
        <p:grpSpPr>
          <a:xfrm>
            <a:off x="1828800" y="1531937"/>
            <a:ext cx="762000" cy="461665"/>
            <a:chOff x="1828800" y="1531937"/>
            <a:chExt cx="762000" cy="461665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186E0EB5-7027-6C42-915F-B437B3EFE41B}"/>
                </a:ext>
              </a:extLst>
            </p:cNvPr>
            <p:cNvCxnSpPr/>
            <p:nvPr/>
          </p:nvCxnSpPr>
          <p:spPr>
            <a:xfrm>
              <a:off x="2209800" y="1760537"/>
              <a:ext cx="381000" cy="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6C4B4AA-7331-8640-ACC4-3398B728384B}"/>
                </a:ext>
              </a:extLst>
            </p:cNvPr>
            <p:cNvSpPr txBox="1"/>
            <p:nvPr/>
          </p:nvSpPr>
          <p:spPr>
            <a:xfrm>
              <a:off x="1828800" y="1531937"/>
              <a:ext cx="3448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B6FE2E6-19A2-F649-99CF-F78F5DFE0BFF}"/>
              </a:ext>
            </a:extLst>
          </p:cNvPr>
          <p:cNvSpPr txBox="1"/>
          <p:nvPr/>
        </p:nvSpPr>
        <p:spPr>
          <a:xfrm>
            <a:off x="7202986" y="1417638"/>
            <a:ext cx="1215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en-US" sz="2400" dirty="0"/>
              <a:t> = 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9744D40-D62F-294B-BA0C-4C5081528BD4}"/>
              </a:ext>
            </a:extLst>
          </p:cNvPr>
          <p:cNvGrpSpPr/>
          <p:nvPr/>
        </p:nvGrpSpPr>
        <p:grpSpPr>
          <a:xfrm>
            <a:off x="1834229" y="1278915"/>
            <a:ext cx="762000" cy="461665"/>
            <a:chOff x="1828800" y="1531937"/>
            <a:chExt cx="762000" cy="461665"/>
          </a:xfrm>
        </p:grpSpPr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8120232D-E974-294F-9656-6F3CD55FF628}"/>
                </a:ext>
              </a:extLst>
            </p:cNvPr>
            <p:cNvCxnSpPr/>
            <p:nvPr/>
          </p:nvCxnSpPr>
          <p:spPr>
            <a:xfrm>
              <a:off x="2209800" y="1760537"/>
              <a:ext cx="381000" cy="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99DAC7A-ADEC-4F4F-9CE7-21297EF8ECDD}"/>
                </a:ext>
              </a:extLst>
            </p:cNvPr>
            <p:cNvSpPr txBox="1"/>
            <p:nvPr/>
          </p:nvSpPr>
          <p:spPr>
            <a:xfrm>
              <a:off x="1828800" y="1531937"/>
              <a:ext cx="3448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34D229B-4EF8-CD47-8045-C01382BAB98A}"/>
              </a:ext>
            </a:extLst>
          </p:cNvPr>
          <p:cNvGrpSpPr/>
          <p:nvPr/>
        </p:nvGrpSpPr>
        <p:grpSpPr>
          <a:xfrm>
            <a:off x="1836116" y="1796405"/>
            <a:ext cx="762000" cy="461665"/>
            <a:chOff x="1828800" y="1531937"/>
            <a:chExt cx="762000" cy="461665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819C251D-1E87-9F4A-8E1F-A33A8D245B3B}"/>
                </a:ext>
              </a:extLst>
            </p:cNvPr>
            <p:cNvCxnSpPr/>
            <p:nvPr/>
          </p:nvCxnSpPr>
          <p:spPr>
            <a:xfrm>
              <a:off x="2209800" y="1760537"/>
              <a:ext cx="381000" cy="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D9BDAB6-1428-0E41-BDE4-EC48DC3E2215}"/>
                </a:ext>
              </a:extLst>
            </p:cNvPr>
            <p:cNvSpPr txBox="1"/>
            <p:nvPr/>
          </p:nvSpPr>
          <p:spPr>
            <a:xfrm>
              <a:off x="1828800" y="1531937"/>
              <a:ext cx="3448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4B87730-0085-8842-9602-87F12CEBEE05}"/>
              </a:ext>
            </a:extLst>
          </p:cNvPr>
          <p:cNvGrpSpPr/>
          <p:nvPr/>
        </p:nvGrpSpPr>
        <p:grpSpPr>
          <a:xfrm>
            <a:off x="3515633" y="1270943"/>
            <a:ext cx="857151" cy="461665"/>
            <a:chOff x="3505200" y="1531937"/>
            <a:chExt cx="857151" cy="461665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A2ECDFAE-1C10-7940-B139-C736DC90349A}"/>
                </a:ext>
              </a:extLst>
            </p:cNvPr>
            <p:cNvCxnSpPr/>
            <p:nvPr/>
          </p:nvCxnSpPr>
          <p:spPr>
            <a:xfrm>
              <a:off x="3505200" y="1760537"/>
              <a:ext cx="381000" cy="0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2CE0743-7B00-744D-85EA-318B274507C9}"/>
                </a:ext>
              </a:extLst>
            </p:cNvPr>
            <p:cNvSpPr txBox="1"/>
            <p:nvPr/>
          </p:nvSpPr>
          <p:spPr>
            <a:xfrm>
              <a:off x="3962400" y="1531937"/>
              <a:ext cx="3999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C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23C7207-91C6-0F41-B11C-39590EDDF622}"/>
              </a:ext>
            </a:extLst>
          </p:cNvPr>
          <p:cNvGrpSpPr/>
          <p:nvPr/>
        </p:nvGrpSpPr>
        <p:grpSpPr>
          <a:xfrm>
            <a:off x="2741313" y="1455737"/>
            <a:ext cx="609600" cy="609600"/>
            <a:chOff x="7925618" y="5998797"/>
            <a:chExt cx="609600" cy="6096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12B64CC-FF99-DA45-8D36-99FF0D851F18}"/>
                </a:ext>
              </a:extLst>
            </p:cNvPr>
            <p:cNvSpPr/>
            <p:nvPr/>
          </p:nvSpPr>
          <p:spPr>
            <a:xfrm>
              <a:off x="7925618" y="5998797"/>
              <a:ext cx="609600" cy="609600"/>
            </a:xfrm>
            <a:prstGeom prst="rect">
              <a:avLst/>
            </a:prstGeom>
            <a:noFill/>
            <a:ln w="57150" cmpd="sng"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FFFEDFA-0484-EE4C-8217-D56A09ED379C}"/>
                </a:ext>
              </a:extLst>
            </p:cNvPr>
            <p:cNvCxnSpPr/>
            <p:nvPr/>
          </p:nvCxnSpPr>
          <p:spPr>
            <a:xfrm>
              <a:off x="8229600" y="6018539"/>
              <a:ext cx="0" cy="57010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1888C8B-57AE-184A-95B1-24361755FF79}"/>
                </a:ext>
              </a:extLst>
            </p:cNvPr>
            <p:cNvCxnSpPr/>
            <p:nvPr/>
          </p:nvCxnSpPr>
          <p:spPr>
            <a:xfrm>
              <a:off x="8382000" y="6018538"/>
              <a:ext cx="0" cy="57010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786485A-8D1A-A54A-8C9E-658DB68FF6F3}"/>
                </a:ext>
              </a:extLst>
            </p:cNvPr>
            <p:cNvCxnSpPr/>
            <p:nvPr/>
          </p:nvCxnSpPr>
          <p:spPr>
            <a:xfrm>
              <a:off x="8077200" y="6018539"/>
              <a:ext cx="0" cy="57010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5777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/>
          <p:cNvSpPr/>
          <p:nvPr/>
        </p:nvSpPr>
        <p:spPr>
          <a:xfrm>
            <a:off x="2362200" y="6019800"/>
            <a:ext cx="457200" cy="228600"/>
          </a:xfrm>
          <a:prstGeom prst="ellipse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P/C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en-US" dirty="0"/>
              <a:t> &gt;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828799"/>
            <a:ext cx="6723888" cy="4911931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1828800" y="3124200"/>
            <a:ext cx="533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752600" y="3429000"/>
            <a:ext cx="533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752600" y="4648200"/>
            <a:ext cx="533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828800" y="5029200"/>
            <a:ext cx="533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008770" y="3998148"/>
            <a:ext cx="430659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</a:rPr>
              <a:t>race condition</a:t>
            </a:r>
          </a:p>
          <a:p>
            <a:r>
              <a:rPr lang="en-US" sz="2000" dirty="0">
                <a:solidFill>
                  <a:srgbClr val="0000FF"/>
                </a:solidFill>
              </a:rPr>
              <a:t>because multiple Ps and Cs could update </a:t>
            </a:r>
            <a:r>
              <a:rPr lang="en-US" sz="2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fill</a:t>
            </a:r>
            <a:r>
              <a:rPr lang="en-US" sz="2000" dirty="0">
                <a:solidFill>
                  <a:srgbClr val="0000FF"/>
                </a:solidFill>
              </a:rPr>
              <a:t> and </a:t>
            </a:r>
            <a:r>
              <a:rPr lang="en-US" sz="2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en-US" sz="2000" b="1" dirty="0">
                <a:solidFill>
                  <a:srgbClr val="0000FF"/>
                </a:solidFill>
                <a:latin typeface="Comic Sans MS" panose="030F0902030302020204" pitchFamily="66" charset="0"/>
                <a:cs typeface="Courier New" panose="02070309020205020404" pitchFamily="49" charset="0"/>
              </a:rPr>
              <a:t> currently</a:t>
            </a:r>
          </a:p>
          <a:p>
            <a:r>
              <a:rPr lang="en-US" sz="2000" dirty="0"/>
              <a:t>→ accessing buffer and updating index becomes a critical section</a:t>
            </a:r>
          </a:p>
          <a:p>
            <a:r>
              <a:rPr lang="en-US" sz="2000" dirty="0"/>
              <a:t>→ needs mutual exclusion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5074" y="1333500"/>
            <a:ext cx="4266526" cy="28194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E83DA74-FBAD-7749-9A24-EE8CA7BCDC50}"/>
              </a:ext>
            </a:extLst>
          </p:cNvPr>
          <p:cNvSpPr/>
          <p:nvPr/>
        </p:nvSpPr>
        <p:spPr>
          <a:xfrm>
            <a:off x="2743200" y="1455737"/>
            <a:ext cx="609600" cy="609600"/>
          </a:xfrm>
          <a:prstGeom prst="rect">
            <a:avLst/>
          </a:prstGeom>
          <a:noFill/>
          <a:ln w="5715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4225562-9EFE-8543-920D-1A942A7FC0CF}"/>
              </a:ext>
            </a:extLst>
          </p:cNvPr>
          <p:cNvCxnSpPr/>
          <p:nvPr/>
        </p:nvCxnSpPr>
        <p:spPr>
          <a:xfrm>
            <a:off x="3505200" y="1760537"/>
            <a:ext cx="381000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EF2F797-0476-0243-B7C2-667762B3F5E0}"/>
              </a:ext>
            </a:extLst>
          </p:cNvPr>
          <p:cNvSpPr txBox="1"/>
          <p:nvPr/>
        </p:nvSpPr>
        <p:spPr>
          <a:xfrm>
            <a:off x="3962400" y="1531937"/>
            <a:ext cx="399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6FE2E6-19A2-F649-99CF-F78F5DFE0BFF}"/>
              </a:ext>
            </a:extLst>
          </p:cNvPr>
          <p:cNvSpPr txBox="1"/>
          <p:nvPr/>
        </p:nvSpPr>
        <p:spPr>
          <a:xfrm>
            <a:off x="7202986" y="1417638"/>
            <a:ext cx="1175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en-US" sz="2400" dirty="0"/>
              <a:t> </a:t>
            </a:r>
            <a:r>
              <a:rPr lang="en-US" sz="2400" dirty="0">
                <a:latin typeface="Comic Sans MS" panose="030F0902030302020204" pitchFamily="66" charset="0"/>
                <a:cs typeface="Courier New" panose="02070309020205020404" pitchFamily="49" charset="0"/>
              </a:rPr>
              <a:t>&gt; 1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20B64AB-5BC2-C14D-92F1-D0FAE8685985}"/>
              </a:ext>
            </a:extLst>
          </p:cNvPr>
          <p:cNvGrpSpPr/>
          <p:nvPr/>
        </p:nvGrpSpPr>
        <p:grpSpPr>
          <a:xfrm>
            <a:off x="1828800" y="1386795"/>
            <a:ext cx="762000" cy="766464"/>
            <a:chOff x="1828800" y="1386795"/>
            <a:chExt cx="762000" cy="76646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3F4D42F-A311-784C-BCFA-C992A3FE73EA}"/>
                </a:ext>
              </a:extLst>
            </p:cNvPr>
            <p:cNvGrpSpPr/>
            <p:nvPr/>
          </p:nvGrpSpPr>
          <p:grpSpPr>
            <a:xfrm>
              <a:off x="1828800" y="1386795"/>
              <a:ext cx="762000" cy="461665"/>
              <a:chOff x="1828800" y="1531937"/>
              <a:chExt cx="762000" cy="461665"/>
            </a:xfrm>
          </p:grpSpPr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186E0EB5-7027-6C42-915F-B437B3EFE41B}"/>
                  </a:ext>
                </a:extLst>
              </p:cNvPr>
              <p:cNvCxnSpPr/>
              <p:nvPr/>
            </p:nvCxnSpPr>
            <p:spPr>
              <a:xfrm>
                <a:off x="2209800" y="1760537"/>
                <a:ext cx="381000" cy="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6C4B4AA-7331-8640-ACC4-3398B728384B}"/>
                  </a:ext>
                </a:extLst>
              </p:cNvPr>
              <p:cNvSpPr txBox="1"/>
              <p:nvPr/>
            </p:nvSpPr>
            <p:spPr>
              <a:xfrm>
                <a:off x="1828800" y="1531937"/>
                <a:ext cx="3448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13985E3-283C-C740-ACBD-09FCE3A86A3C}"/>
                </a:ext>
              </a:extLst>
            </p:cNvPr>
            <p:cNvGrpSpPr/>
            <p:nvPr/>
          </p:nvGrpSpPr>
          <p:grpSpPr>
            <a:xfrm>
              <a:off x="1828800" y="1691594"/>
              <a:ext cx="762000" cy="461665"/>
              <a:chOff x="1828800" y="1531937"/>
              <a:chExt cx="762000" cy="461665"/>
            </a:xfrm>
          </p:grpSpPr>
          <p:cxnSp>
            <p:nvCxnSpPr>
              <p:cNvPr id="26" name="Straight Arrow Connector 25">
                <a:extLst>
                  <a:ext uri="{FF2B5EF4-FFF2-40B4-BE49-F238E27FC236}">
                    <a16:creationId xmlns:a16="http://schemas.microsoft.com/office/drawing/2014/main" id="{BFD4438A-7B40-0D45-938F-D11AB6283431}"/>
                  </a:ext>
                </a:extLst>
              </p:cNvPr>
              <p:cNvCxnSpPr/>
              <p:nvPr/>
            </p:nvCxnSpPr>
            <p:spPr>
              <a:xfrm>
                <a:off x="2209800" y="1760537"/>
                <a:ext cx="381000" cy="0"/>
              </a:xfrm>
              <a:prstGeom prst="straightConnector1">
                <a:avLst/>
              </a:prstGeom>
              <a:ln>
                <a:solidFill>
                  <a:srgbClr val="0000FF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F128B107-802A-6241-A074-CA018F573E7A}"/>
                  </a:ext>
                </a:extLst>
              </p:cNvPr>
              <p:cNvSpPr txBox="1"/>
              <p:nvPr/>
            </p:nvSpPr>
            <p:spPr>
              <a:xfrm>
                <a:off x="1828800" y="1531937"/>
                <a:ext cx="34486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</a:t>
                </a:r>
              </a:p>
            </p:txBody>
          </p:sp>
        </p:grpSp>
      </p:grpSp>
      <p:sp>
        <p:nvSpPr>
          <p:cNvPr id="5" name="Left Brace 4">
            <a:extLst>
              <a:ext uri="{FF2B5EF4-FFF2-40B4-BE49-F238E27FC236}">
                <a16:creationId xmlns:a16="http://schemas.microsoft.com/office/drawing/2014/main" id="{ED51F759-35D4-1544-9CD2-DAF5C6AC763E}"/>
              </a:ext>
            </a:extLst>
          </p:cNvPr>
          <p:cNvSpPr/>
          <p:nvPr/>
        </p:nvSpPr>
        <p:spPr>
          <a:xfrm>
            <a:off x="4689242" y="1541000"/>
            <a:ext cx="76874" cy="461665"/>
          </a:xfrm>
          <a:prstGeom prst="lef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01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304800" y="1981200"/>
            <a:ext cx="1143000" cy="152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990600" y="4419600"/>
            <a:ext cx="1447800" cy="152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90600" y="5029200"/>
            <a:ext cx="1447800" cy="152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990600" y="3352800"/>
            <a:ext cx="1447800" cy="152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990600" y="2743200"/>
            <a:ext cx="1447800" cy="152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Bounded Buffer </a:t>
            </a:r>
            <a:r>
              <a:rPr lang="en-US" b="1" dirty="0"/>
              <a:t>Multiple</a:t>
            </a:r>
            <a:r>
              <a:rPr lang="en-US" dirty="0"/>
              <a:t> P/C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76400"/>
            <a:ext cx="5824572" cy="5181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86400" y="1752600"/>
            <a:ext cx="2438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 far so good?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0" y="2209800"/>
            <a:ext cx="157431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</a:rPr>
              <a:t>Deadlock!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86400" y="26670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e.g., consumer runs first…….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012371-CBA2-1E4F-AA71-DFA58974C1AE}"/>
              </a:ext>
            </a:extLst>
          </p:cNvPr>
          <p:cNvSpPr txBox="1"/>
          <p:nvPr/>
        </p:nvSpPr>
        <p:spPr>
          <a:xfrm>
            <a:off x="5487318" y="302256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gets the mutex lock, but wait on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full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F05BCD-2FAF-754D-AB72-2870D61925CF}"/>
              </a:ext>
            </a:extLst>
          </p:cNvPr>
          <p:cNvSpPr txBox="1"/>
          <p:nvPr/>
        </p:nvSpPr>
        <p:spPr>
          <a:xfrm>
            <a:off x="5486400" y="361924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could happen next?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E6717F-290A-374C-8717-E276181BE668}"/>
              </a:ext>
            </a:extLst>
          </p:cNvPr>
          <p:cNvSpPr txBox="1"/>
          <p:nvPr/>
        </p:nvSpPr>
        <p:spPr>
          <a:xfrm>
            <a:off x="5486400" y="3927653"/>
            <a:ext cx="3276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Producer cannot run since it cannot get the mutex lock (consumer is holding it)</a:t>
            </a:r>
          </a:p>
        </p:txBody>
      </p:sp>
    </p:spTree>
    <p:extLst>
      <p:ext uri="{BB962C8B-B14F-4D97-AF65-F5344CB8AC3E}">
        <p14:creationId xmlns:p14="http://schemas.microsoft.com/office/powerpoint/2010/main" val="306471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3" grpId="0"/>
      <p:bldP spid="14" grpId="0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1828800"/>
            <a:ext cx="1143000" cy="152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914400" y="3048000"/>
            <a:ext cx="1447800" cy="152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38200" y="4419600"/>
            <a:ext cx="1447800" cy="152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838200" y="4724400"/>
            <a:ext cx="1447800" cy="152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914400" y="2743200"/>
            <a:ext cx="1447800" cy="152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Bounded Buffer </a:t>
            </a:r>
            <a:r>
              <a:rPr lang="en-US" b="1" dirty="0"/>
              <a:t>Multiple</a:t>
            </a:r>
            <a:r>
              <a:rPr lang="en-US" dirty="0"/>
              <a:t> P/C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524000"/>
            <a:ext cx="5829300" cy="5181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0" y="1688812"/>
            <a:ext cx="41905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Reduce </a:t>
            </a:r>
            <a:r>
              <a:rPr lang="en-US" sz="3200" b="1" dirty="0"/>
              <a:t>scope</a:t>
            </a:r>
            <a:r>
              <a:rPr lang="en-US" sz="3200" dirty="0"/>
              <a:t> of lock</a:t>
            </a:r>
          </a:p>
        </p:txBody>
      </p:sp>
    </p:spTree>
    <p:extLst>
      <p:ext uri="{BB962C8B-B14F-4D97-AF65-F5344CB8AC3E}">
        <p14:creationId xmlns:p14="http://schemas.microsoft.com/office/powerpoint/2010/main" val="2407513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3800" dirty="0">
                <a:latin typeface="Comic Sans MS" charset="0"/>
                <a:cs typeface="+mj-cs"/>
              </a:rPr>
              <a:t>Basic Ideas of Semaphores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5029200"/>
          </a:xfrm>
        </p:spPr>
        <p:txBody>
          <a:bodyPr/>
          <a:lstStyle/>
          <a:p>
            <a:pPr eaLnBrk="1" hangingPunct="1">
              <a:defRPr/>
            </a:pPr>
            <a:r>
              <a:rPr lang="en-US" sz="3100" dirty="0">
                <a:solidFill>
                  <a:srgbClr val="000000"/>
                </a:solidFill>
                <a:latin typeface="Comic Sans MS" charset="0"/>
                <a:cs typeface="+mn-cs"/>
              </a:rPr>
              <a:t>Invented by </a:t>
            </a:r>
            <a:r>
              <a:rPr lang="en-US" sz="3100" b="1" dirty="0" err="1">
                <a:solidFill>
                  <a:srgbClr val="000000"/>
                </a:solidFill>
                <a:latin typeface="Comic Sans MS" charset="0"/>
                <a:cs typeface="+mn-cs"/>
              </a:rPr>
              <a:t>Edsger</a:t>
            </a:r>
            <a:r>
              <a:rPr lang="en-US" sz="3100" b="1" dirty="0">
                <a:solidFill>
                  <a:srgbClr val="000000"/>
                </a:solidFill>
                <a:latin typeface="Comic Sans MS" charset="0"/>
                <a:cs typeface="+mn-cs"/>
              </a:rPr>
              <a:t> Dijkstra </a:t>
            </a:r>
            <a:r>
              <a:rPr lang="en-US" sz="3100" dirty="0">
                <a:solidFill>
                  <a:srgbClr val="000000"/>
                </a:solidFill>
                <a:latin typeface="Comic Sans MS" charset="0"/>
                <a:cs typeface="+mn-cs"/>
              </a:rPr>
              <a:t>as a </a:t>
            </a:r>
            <a:r>
              <a:rPr lang="en-US" sz="3100" b="1" dirty="0">
                <a:solidFill>
                  <a:srgbClr val="0000FF"/>
                </a:solidFill>
                <a:latin typeface="Comic Sans MS" charset="0"/>
                <a:cs typeface="+mn-cs"/>
              </a:rPr>
              <a:t>synchronization primitive</a:t>
            </a:r>
            <a:r>
              <a:rPr lang="en-US" sz="3100" dirty="0">
                <a:solidFill>
                  <a:srgbClr val="000000"/>
                </a:solidFill>
                <a:latin typeface="Comic Sans MS" charset="0"/>
                <a:cs typeface="+mn-cs"/>
              </a:rPr>
              <a:t>, which can be used as both </a:t>
            </a:r>
            <a:r>
              <a:rPr lang="en-US" sz="3100" b="1" u="sng" dirty="0">
                <a:solidFill>
                  <a:srgbClr val="000000"/>
                </a:solidFill>
                <a:latin typeface="Comic Sans MS" charset="0"/>
                <a:cs typeface="+mn-cs"/>
              </a:rPr>
              <a:t>lock</a:t>
            </a:r>
            <a:r>
              <a:rPr lang="en-US" sz="3100" dirty="0">
                <a:solidFill>
                  <a:srgbClr val="000000"/>
                </a:solidFill>
                <a:latin typeface="Comic Sans MS" charset="0"/>
                <a:cs typeface="+mn-cs"/>
              </a:rPr>
              <a:t> and </a:t>
            </a:r>
            <a:r>
              <a:rPr lang="en-US" sz="3100" b="1" u="sng" dirty="0">
                <a:solidFill>
                  <a:srgbClr val="000000"/>
                </a:solidFill>
                <a:latin typeface="Comic Sans MS" charset="0"/>
                <a:cs typeface="+mn-cs"/>
              </a:rPr>
              <a:t>condition variable</a:t>
            </a:r>
          </a:p>
          <a:p>
            <a:pPr eaLnBrk="1" hangingPunct="1">
              <a:defRPr/>
            </a:pPr>
            <a:r>
              <a:rPr lang="en-US" sz="3100" b="1" dirty="0">
                <a:solidFill>
                  <a:srgbClr val="0000FF"/>
                </a:solidFill>
                <a:latin typeface="Comic Sans MS" charset="0"/>
                <a:cs typeface="+mn-cs"/>
              </a:rPr>
              <a:t>Use</a:t>
            </a:r>
            <a:r>
              <a:rPr lang="en-US" sz="3100" dirty="0">
                <a:solidFill>
                  <a:srgbClr val="000000"/>
                </a:solidFill>
                <a:latin typeface="Comic Sans MS" charset="0"/>
                <a:cs typeface="+mn-cs"/>
              </a:rPr>
              <a:t> of semaphores and </a:t>
            </a:r>
            <a:r>
              <a:rPr lang="en-US" sz="3100" b="1" dirty="0">
                <a:solidFill>
                  <a:srgbClr val="0000FF"/>
                </a:solidFill>
                <a:latin typeface="Comic Sans MS" charset="0"/>
                <a:cs typeface="+mn-cs"/>
              </a:rPr>
              <a:t>implementation</a:t>
            </a:r>
            <a:r>
              <a:rPr lang="en-US" sz="3100" dirty="0">
                <a:solidFill>
                  <a:srgbClr val="000000"/>
                </a:solidFill>
                <a:latin typeface="Comic Sans MS" charset="0"/>
                <a:cs typeface="+mn-cs"/>
              </a:rPr>
              <a:t> of semaphores</a:t>
            </a:r>
          </a:p>
          <a:p>
            <a:pPr marL="0" indent="0" eaLnBrk="1" hangingPunct="1">
              <a:buNone/>
              <a:defRPr/>
            </a:pPr>
            <a:endParaRPr lang="en-US" sz="3100" dirty="0">
              <a:solidFill>
                <a:srgbClr val="000000"/>
              </a:solidFill>
              <a:latin typeface="Comic Sans MS" charset="0"/>
              <a:cs typeface="+mn-c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6ED9929-76A6-C34B-9A5B-B7DC70BEAE7D}"/>
              </a:ext>
            </a:extLst>
          </p:cNvPr>
          <p:cNvSpPr/>
          <p:nvPr/>
        </p:nvSpPr>
        <p:spPr>
          <a:xfrm>
            <a:off x="3962400" y="3352801"/>
            <a:ext cx="3505200" cy="381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7034B2-B570-C44E-BFFE-993D010A3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646446"/>
            <a:ext cx="7836694" cy="34589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C9B617-F1B3-F945-BE72-D6464C0B0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31, p. 11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0A5BC15-AEE1-CA49-B46C-A51417BA8C61}"/>
              </a:ext>
            </a:extLst>
          </p:cNvPr>
          <p:cNvSpPr/>
          <p:nvPr/>
        </p:nvSpPr>
        <p:spPr>
          <a:xfrm>
            <a:off x="474642" y="4237622"/>
            <a:ext cx="7983557" cy="86777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889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photo of linked list">
            <a:extLst>
              <a:ext uri="{FF2B5EF4-FFF2-40B4-BE49-F238E27FC236}">
                <a16:creationId xmlns:a16="http://schemas.microsoft.com/office/drawing/2014/main" id="{8A8D54D1-F275-4142-BBC2-AB95276859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895600"/>
            <a:ext cx="17272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BF6439-F39D-094B-BC8A-72787BE38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Reader-Writer 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E7053-FA73-504B-AE60-494655288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solidFill>
                  <a:srgbClr val="0000FF"/>
                </a:solidFill>
              </a:rPr>
              <a:t>More </a:t>
            </a:r>
            <a:r>
              <a:rPr lang="en-US" sz="2400" b="1" dirty="0">
                <a:solidFill>
                  <a:srgbClr val="0000FF"/>
                </a:solidFill>
              </a:rPr>
              <a:t>flexible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u="sng" dirty="0">
                <a:solidFill>
                  <a:srgbClr val="0000FF"/>
                </a:solidFill>
              </a:rPr>
              <a:t>locking</a:t>
            </a:r>
            <a:r>
              <a:rPr lang="en-US" sz="2400" dirty="0">
                <a:solidFill>
                  <a:srgbClr val="0000FF"/>
                </a:solidFill>
              </a:rPr>
              <a:t> primitive</a:t>
            </a:r>
            <a:r>
              <a:rPr lang="en-US" sz="2400" dirty="0"/>
              <a:t>: </a:t>
            </a:r>
            <a:r>
              <a:rPr lang="en-US" sz="2400" b="1" dirty="0"/>
              <a:t>different</a:t>
            </a:r>
            <a:r>
              <a:rPr lang="en-US" sz="2400" dirty="0"/>
              <a:t> data structure </a:t>
            </a:r>
            <a:r>
              <a:rPr lang="en-US" sz="2400" b="1" dirty="0"/>
              <a:t>accesses</a:t>
            </a:r>
            <a:r>
              <a:rPr lang="en-US" sz="2400" dirty="0"/>
              <a:t> require different kinds of locking</a:t>
            </a:r>
          </a:p>
          <a:p>
            <a:r>
              <a:rPr lang="en-US" sz="2400" dirty="0"/>
              <a:t>Example: concurrent </a:t>
            </a:r>
            <a:r>
              <a:rPr lang="en-US" sz="2400" b="1" dirty="0"/>
              <a:t>list</a:t>
            </a:r>
            <a:r>
              <a:rPr lang="en-US" sz="2400" dirty="0"/>
              <a:t> operations – </a:t>
            </a:r>
            <a:r>
              <a:rPr lang="en-US" sz="2400" b="1" dirty="0"/>
              <a:t>insert</a:t>
            </a:r>
            <a:r>
              <a:rPr lang="en-US" sz="2400" dirty="0"/>
              <a:t> and </a:t>
            </a:r>
            <a:r>
              <a:rPr lang="en-US" sz="2400" b="1" dirty="0"/>
              <a:t>lookup</a:t>
            </a:r>
          </a:p>
          <a:p>
            <a:pPr lvl="1"/>
            <a:r>
              <a:rPr lang="en-US" sz="2000" dirty="0"/>
              <a:t>what is the difference?</a:t>
            </a:r>
          </a:p>
          <a:p>
            <a:pPr lvl="1"/>
            <a:r>
              <a:rPr lang="en-US" sz="2000" b="1" dirty="0"/>
              <a:t>insert</a:t>
            </a:r>
            <a:r>
              <a:rPr lang="en-US" sz="2000" dirty="0"/>
              <a:t> is a critical section</a:t>
            </a:r>
          </a:p>
          <a:p>
            <a:pPr lvl="1"/>
            <a:r>
              <a:rPr lang="en-US" sz="2000" dirty="0"/>
              <a:t>multiple </a:t>
            </a:r>
            <a:r>
              <a:rPr lang="en-US" sz="2000" b="1" dirty="0"/>
              <a:t>lookups</a:t>
            </a:r>
            <a:r>
              <a:rPr lang="en-US" sz="2000" dirty="0"/>
              <a:t> can proceed concurrently, as long as </a:t>
            </a:r>
            <a:r>
              <a:rPr lang="en-US" sz="2000" b="1" dirty="0"/>
              <a:t>no</a:t>
            </a:r>
            <a:r>
              <a:rPr lang="en-US" sz="2000" dirty="0"/>
              <a:t> insert is on-going</a:t>
            </a:r>
          </a:p>
          <a:p>
            <a:r>
              <a:rPr lang="en-US" sz="2400" dirty="0">
                <a:latin typeface="Comic Sans MS" panose="030F0902030302020204" pitchFamily="66" charset="0"/>
                <a:cs typeface="Courier New" panose="02070309020205020404" pitchFamily="49" charset="0"/>
              </a:rPr>
              <a:t>Multiple </a:t>
            </a:r>
            <a:r>
              <a:rPr lang="en-US" sz="2400" b="1" dirty="0">
                <a:latin typeface="Comic Sans MS" panose="030F0902030302020204" pitchFamily="66" charset="0"/>
                <a:cs typeface="Courier New" panose="02070309020205020404" pitchFamily="49" charset="0"/>
              </a:rPr>
              <a:t>reader</a:t>
            </a:r>
            <a:r>
              <a:rPr lang="en-US" sz="2400" dirty="0">
                <a:latin typeface="Comic Sans MS" panose="030F0902030302020204" pitchFamily="66" charset="0"/>
                <a:cs typeface="Courier New" panose="02070309020205020404" pitchFamily="49" charset="0"/>
              </a:rPr>
              <a:t> and </a:t>
            </a:r>
            <a:r>
              <a:rPr lang="en-US" sz="2400" b="1" dirty="0">
                <a:latin typeface="Comic Sans MS" panose="030F0902030302020204" pitchFamily="66" charset="0"/>
                <a:cs typeface="Courier New" panose="02070309020205020404" pitchFamily="49" charset="0"/>
              </a:rPr>
              <a:t>writer</a:t>
            </a:r>
            <a:r>
              <a:rPr lang="en-US" sz="2400" dirty="0">
                <a:latin typeface="Comic Sans MS" panose="030F0902030302020204" pitchFamily="66" charset="0"/>
                <a:cs typeface="Courier New" panose="02070309020205020404" pitchFamily="49" charset="0"/>
              </a:rPr>
              <a:t> threads</a:t>
            </a:r>
          </a:p>
          <a:p>
            <a:r>
              <a:rPr lang="en-US" sz="2400" dirty="0"/>
              <a:t>“Interactions” among readers and writers?</a:t>
            </a:r>
          </a:p>
          <a:p>
            <a:r>
              <a:rPr lang="en-US" sz="2400" dirty="0">
                <a:latin typeface="Comic Sans MS" panose="030F0902030302020204" pitchFamily="66" charset="0"/>
                <a:cs typeface="Courier New" panose="02070309020205020404" pitchFamily="49" charset="0"/>
              </a:rPr>
              <a:t>Draw a time-line diagram with read/write requests over time</a:t>
            </a:r>
          </a:p>
        </p:txBody>
      </p:sp>
    </p:spTree>
    <p:extLst>
      <p:ext uri="{BB962C8B-B14F-4D97-AF65-F5344CB8AC3E}">
        <p14:creationId xmlns:p14="http://schemas.microsoft.com/office/powerpoint/2010/main" val="371324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087F3-B950-5946-92DE-2550E074E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Reader-Writer 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8DBB7-A9BE-8448-A463-5976FA047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600200"/>
            <a:ext cx="8724900" cy="4525963"/>
          </a:xfrm>
        </p:spPr>
        <p:txBody>
          <a:bodyPr/>
          <a:lstStyle/>
          <a:p>
            <a:r>
              <a:rPr lang="en-US" sz="2400" dirty="0"/>
              <a:t>How about writers?</a:t>
            </a:r>
          </a:p>
          <a:p>
            <a:pPr lvl="1"/>
            <a:r>
              <a:rPr lang="en-US" sz="2000" b="1" dirty="0"/>
              <a:t>only one writer</a:t>
            </a:r>
            <a:r>
              <a:rPr lang="en-US" sz="2000" dirty="0"/>
              <a:t> can acquire the “lock” and no late reader</a:t>
            </a:r>
          </a:p>
          <a:p>
            <a:pPr lvl="1"/>
            <a:r>
              <a:rPr lang="en-US" sz="2000" dirty="0"/>
              <a:t>any incoming writer need to wait until </a:t>
            </a:r>
            <a:r>
              <a:rPr lang="en-US" sz="2000" b="1" dirty="0"/>
              <a:t>all</a:t>
            </a:r>
            <a:r>
              <a:rPr lang="en-US" sz="2000" dirty="0"/>
              <a:t> readers are finished</a:t>
            </a:r>
          </a:p>
          <a:p>
            <a:r>
              <a:rPr lang="en-US" sz="2400" dirty="0"/>
              <a:t>How about readers?</a:t>
            </a:r>
          </a:p>
          <a:p>
            <a:pPr lvl="1"/>
            <a:r>
              <a:rPr lang="en-US" sz="2000" dirty="0"/>
              <a:t>many readers can acquire the “lock” as long as no writer</a:t>
            </a:r>
          </a:p>
          <a:p>
            <a:pPr lvl="1"/>
            <a:r>
              <a:rPr lang="en-US" sz="2000" dirty="0"/>
              <a:t>what about the </a:t>
            </a:r>
            <a:r>
              <a:rPr lang="en-US" sz="2000" b="1" dirty="0"/>
              <a:t>first</a:t>
            </a:r>
            <a:r>
              <a:rPr lang="en-US" sz="2000" dirty="0"/>
              <a:t> (incoming) reader (when no writer)?</a:t>
            </a:r>
          </a:p>
          <a:p>
            <a:pPr lvl="2"/>
            <a:r>
              <a:rPr lang="en-US" sz="1800" dirty="0"/>
              <a:t>when the first reader acquires the “lock,” writer(s) are disabled, but more readers are allowed </a:t>
            </a:r>
          </a:p>
          <a:p>
            <a:pPr lvl="1"/>
            <a:r>
              <a:rPr lang="en-US" sz="2000" dirty="0"/>
              <a:t>what about the </a:t>
            </a:r>
            <a:r>
              <a:rPr lang="en-US" sz="2000" b="1" dirty="0"/>
              <a:t>last existing</a:t>
            </a:r>
            <a:r>
              <a:rPr lang="en-US" sz="2000" dirty="0"/>
              <a:t> reader?</a:t>
            </a:r>
          </a:p>
          <a:p>
            <a:pPr lvl="2"/>
            <a:r>
              <a:rPr lang="en-US" sz="1800" dirty="0"/>
              <a:t>wake up “a” writer (on its way out) if there is any</a:t>
            </a:r>
          </a:p>
          <a:p>
            <a:pPr marL="914400" lvl="2" indent="0">
              <a:buNone/>
            </a:pPr>
            <a:endParaRPr lang="en-US" sz="1800" dirty="0">
              <a:solidFill>
                <a:srgbClr val="0000FF"/>
              </a:solidFill>
            </a:endParaRP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15916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0279B93-5220-0847-9070-19551A1CFDF5}"/>
              </a:ext>
            </a:extLst>
          </p:cNvPr>
          <p:cNvSpPr/>
          <p:nvPr/>
        </p:nvSpPr>
        <p:spPr>
          <a:xfrm>
            <a:off x="2514600" y="533400"/>
            <a:ext cx="3962400" cy="2286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09BFAB3-F1CF-074B-90BF-878B7070FA65}"/>
              </a:ext>
            </a:extLst>
          </p:cNvPr>
          <p:cNvSpPr/>
          <p:nvPr/>
        </p:nvSpPr>
        <p:spPr>
          <a:xfrm>
            <a:off x="3507533" y="4572000"/>
            <a:ext cx="3121867" cy="3048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4802ED1-B453-2F40-9A19-AF3BD5889C50}"/>
              </a:ext>
            </a:extLst>
          </p:cNvPr>
          <p:cNvSpPr/>
          <p:nvPr/>
        </p:nvSpPr>
        <p:spPr>
          <a:xfrm>
            <a:off x="3505200" y="3124200"/>
            <a:ext cx="3200400" cy="3048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ket 6">
            <a:extLst>
              <a:ext uri="{FF2B5EF4-FFF2-40B4-BE49-F238E27FC236}">
                <a16:creationId xmlns:a16="http://schemas.microsoft.com/office/drawing/2014/main" id="{3E5ECE9A-8032-3E45-96F2-5DECAC863F18}"/>
              </a:ext>
            </a:extLst>
          </p:cNvPr>
          <p:cNvSpPr/>
          <p:nvPr/>
        </p:nvSpPr>
        <p:spPr>
          <a:xfrm>
            <a:off x="381000" y="2667000"/>
            <a:ext cx="76200" cy="838200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ket 7">
            <a:extLst>
              <a:ext uri="{FF2B5EF4-FFF2-40B4-BE49-F238E27FC236}">
                <a16:creationId xmlns:a16="http://schemas.microsoft.com/office/drawing/2014/main" id="{EDCBCDDF-5D63-FF43-8593-9361984BD004}"/>
              </a:ext>
            </a:extLst>
          </p:cNvPr>
          <p:cNvSpPr/>
          <p:nvPr/>
        </p:nvSpPr>
        <p:spPr>
          <a:xfrm>
            <a:off x="381000" y="4114800"/>
            <a:ext cx="76200" cy="838200"/>
          </a:xfrm>
          <a:prstGeom prst="leftBracket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3BFC9D-DDB7-3441-874E-B5FE4E599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52400"/>
            <a:ext cx="6477000" cy="6570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4485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087F3-B950-5946-92DE-2550E074E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Reader-Writer 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8DBB7-A9BE-8448-A463-5976FA047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600200"/>
            <a:ext cx="8724900" cy="4525963"/>
          </a:xfrm>
        </p:spPr>
        <p:txBody>
          <a:bodyPr/>
          <a:lstStyle/>
          <a:p>
            <a:r>
              <a:rPr lang="en-US" sz="2800" dirty="0"/>
              <a:t>Any remaining issue?</a:t>
            </a:r>
          </a:p>
          <a:p>
            <a:r>
              <a:rPr lang="en-US" sz="2800" dirty="0">
                <a:solidFill>
                  <a:srgbClr val="0000FF"/>
                </a:solidFill>
              </a:rPr>
              <a:t>Fairness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</a:p>
          <a:p>
            <a:pPr lvl="1"/>
            <a:r>
              <a:rPr lang="en-US" sz="2400" dirty="0">
                <a:solidFill>
                  <a:srgbClr val="0000FF"/>
                </a:solidFill>
              </a:rPr>
              <a:t>easy for readers to starve writers (solution idea ?)</a:t>
            </a:r>
          </a:p>
          <a:p>
            <a:pPr lvl="2"/>
            <a:r>
              <a:rPr lang="en-US" sz="2200" dirty="0"/>
              <a:t>prevent more readers from “</a:t>
            </a:r>
            <a:r>
              <a:rPr lang="en-US" sz="2200" b="1" dirty="0"/>
              <a:t>entering lock</a:t>
            </a:r>
            <a:r>
              <a:rPr lang="en-US" sz="2200" dirty="0"/>
              <a:t>” </a:t>
            </a:r>
            <a:r>
              <a:rPr lang="en-US" sz="2200" b="1" dirty="0">
                <a:solidFill>
                  <a:srgbClr val="0000FF"/>
                </a:solidFill>
              </a:rPr>
              <a:t>once</a:t>
            </a:r>
            <a:r>
              <a:rPr lang="en-US" sz="2200" dirty="0"/>
              <a:t> a writer is waiting </a:t>
            </a:r>
          </a:p>
          <a:p>
            <a:pPr lvl="2"/>
            <a:endParaRPr lang="en-US" sz="1800" dirty="0">
              <a:solidFill>
                <a:srgbClr val="0000FF"/>
              </a:solidFill>
            </a:endParaRP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36772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965769-52E7-F242-8C64-4062E696F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8915400" cy="6124708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757D505-0457-684D-AF77-F7D464540B6E}"/>
              </a:ext>
            </a:extLst>
          </p:cNvPr>
          <p:cNvSpPr/>
          <p:nvPr/>
        </p:nvSpPr>
        <p:spPr>
          <a:xfrm>
            <a:off x="1524000" y="1676400"/>
            <a:ext cx="7391400" cy="12954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175122-C540-324D-AB1B-6323B28A0304}"/>
              </a:ext>
            </a:extLst>
          </p:cNvPr>
          <p:cNvCxnSpPr>
            <a:cxnSpLocks/>
          </p:cNvCxnSpPr>
          <p:nvPr/>
        </p:nvCxnSpPr>
        <p:spPr>
          <a:xfrm>
            <a:off x="3505200" y="2209800"/>
            <a:ext cx="480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459B9F6-9D52-C443-8D16-5D2A576C1F01}"/>
              </a:ext>
            </a:extLst>
          </p:cNvPr>
          <p:cNvSpPr txBox="1"/>
          <p:nvPr/>
        </p:nvSpPr>
        <p:spPr>
          <a:xfrm>
            <a:off x="381000" y="5029200"/>
            <a:ext cx="85747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rgbClr val="0000FF"/>
                </a:solidFill>
              </a:rPr>
              <a:t>This shows how important </a:t>
            </a:r>
            <a:r>
              <a:rPr lang="en-US" sz="2200" b="1" dirty="0">
                <a:solidFill>
                  <a:srgbClr val="0000FF"/>
                </a:solidFill>
              </a:rPr>
              <a:t>concurrency</a:t>
            </a:r>
            <a:r>
              <a:rPr lang="en-US" sz="2200" dirty="0">
                <a:solidFill>
                  <a:srgbClr val="0000FF"/>
                </a:solidFill>
              </a:rPr>
              <a:t> and </a:t>
            </a:r>
            <a:r>
              <a:rPr lang="en-US" sz="2200" b="1" dirty="0">
                <a:solidFill>
                  <a:srgbClr val="0000FF"/>
                </a:solidFill>
              </a:rPr>
              <a:t>synchronization</a:t>
            </a:r>
            <a:r>
              <a:rPr lang="en-US" sz="2200" dirty="0">
                <a:solidFill>
                  <a:srgbClr val="0000FF"/>
                </a:solidFill>
              </a:rPr>
              <a:t> are!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533FF06-0311-9646-A96C-F42D51C34A43}"/>
              </a:ext>
            </a:extLst>
          </p:cNvPr>
          <p:cNvSpPr/>
          <p:nvPr/>
        </p:nvSpPr>
        <p:spPr>
          <a:xfrm>
            <a:off x="1600200" y="1143000"/>
            <a:ext cx="990600" cy="304800"/>
          </a:xfrm>
          <a:prstGeom prst="round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756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CCBE4-1EFE-4547-B868-0D5526512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9443E-CE8A-1542-9391-0BA17D9DA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5181600" cy="5029200"/>
          </a:xfrm>
        </p:spPr>
        <p:txBody>
          <a:bodyPr/>
          <a:lstStyle/>
          <a:p>
            <a:r>
              <a:rPr lang="en-US" sz="2400" dirty="0"/>
              <a:t>No deadlock</a:t>
            </a:r>
          </a:p>
          <a:p>
            <a:r>
              <a:rPr lang="en-US" sz="2400" dirty="0"/>
              <a:t>No philosopher starves and never gets to eat</a:t>
            </a:r>
          </a:p>
          <a:p>
            <a:r>
              <a:rPr lang="en-US" sz="2400" dirty="0"/>
              <a:t>High concurrency (i.e., as many philosophers can eat at the same time as possible)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In general,</a:t>
            </a:r>
          </a:p>
          <a:p>
            <a:r>
              <a:rPr lang="en-US" altLang="en-US" sz="2400" b="1" dirty="0">
                <a:solidFill>
                  <a:srgbClr val="0000FF"/>
                </a:solidFill>
              </a:rPr>
              <a:t>safety</a:t>
            </a:r>
            <a:r>
              <a:rPr lang="en-US" altLang="en-US" sz="2400" dirty="0"/>
              <a:t> – no two </a:t>
            </a:r>
            <a:r>
              <a:rPr lang="en-US" sz="2400" dirty="0"/>
              <a:t>philosopher</a:t>
            </a:r>
            <a:br>
              <a:rPr lang="en-US" altLang="en-US" sz="2400" dirty="0"/>
            </a:br>
            <a:r>
              <a:rPr lang="en-US" altLang="en-US" sz="2400" dirty="0"/>
              <a:t>eat at the same time</a:t>
            </a:r>
          </a:p>
          <a:p>
            <a:r>
              <a:rPr lang="en-US" altLang="en-US" sz="2400" b="1" dirty="0">
                <a:solidFill>
                  <a:srgbClr val="0000FF"/>
                </a:solidFill>
              </a:rPr>
              <a:t>liveness</a:t>
            </a:r>
            <a:r>
              <a:rPr lang="en-US" altLang="en-US" sz="2400" dirty="0"/>
              <a:t> – each hungry philosopher eventually eats</a:t>
            </a:r>
            <a:endParaRPr lang="en-US" sz="24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AB5F51-8839-034C-9CD1-90F7810CA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162" y="2058104"/>
            <a:ext cx="2688076" cy="21678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3DB01F-ACFD-F240-BE23-DFADBB2AA703}"/>
              </a:ext>
            </a:extLst>
          </p:cNvPr>
          <p:cNvSpPr txBox="1"/>
          <p:nvPr/>
        </p:nvSpPr>
        <p:spPr>
          <a:xfrm>
            <a:off x="5443156" y="1623440"/>
            <a:ext cx="3631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behavior of each philosopher</a:t>
            </a:r>
          </a:p>
        </p:txBody>
      </p:sp>
      <p:pic>
        <p:nvPicPr>
          <p:cNvPr id="1026" name="Picture 2" descr="https://upload.wikimedia.org/wikipedia/commons/thumb/7/7b/An_illustration_of_the_dining_philosophers_problem.png/220px-An_illustration_of_the_dining_philosophers_problem.png">
            <a:extLst>
              <a:ext uri="{FF2B5EF4-FFF2-40B4-BE49-F238E27FC236}">
                <a16:creationId xmlns:a16="http://schemas.microsoft.com/office/drawing/2014/main" id="{EA86060C-C803-8E41-979E-DF83C17EA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3883430"/>
            <a:ext cx="2770825" cy="287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26087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B19A8E6-3FBC-4347-9A3D-A1DB8751C692}"/>
              </a:ext>
            </a:extLst>
          </p:cNvPr>
          <p:cNvSpPr/>
          <p:nvPr/>
        </p:nvSpPr>
        <p:spPr>
          <a:xfrm>
            <a:off x="7162800" y="1531075"/>
            <a:ext cx="1905000" cy="179432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98D9970-F643-BB4B-859E-C55524419925}"/>
              </a:ext>
            </a:extLst>
          </p:cNvPr>
          <p:cNvSpPr/>
          <p:nvPr/>
        </p:nvSpPr>
        <p:spPr>
          <a:xfrm>
            <a:off x="176682" y="1676400"/>
            <a:ext cx="2795118" cy="2667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74638"/>
            <a:ext cx="8458200" cy="1143000"/>
          </a:xfrm>
        </p:spPr>
        <p:txBody>
          <a:bodyPr/>
          <a:lstStyle/>
          <a:p>
            <a:r>
              <a:rPr lang="en-US" dirty="0"/>
              <a:t>Dining Philosophers</a:t>
            </a:r>
          </a:p>
        </p:txBody>
      </p:sp>
      <p:pic>
        <p:nvPicPr>
          <p:cNvPr id="8" name="Picture 7" descr="threads-dining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267200"/>
            <a:ext cx="2590800" cy="2590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04800" y="1752600"/>
            <a:ext cx="2678062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/>
                <a:cs typeface="Courier New"/>
              </a:rPr>
              <a:t>Philosopher(</a:t>
            </a:r>
            <a:r>
              <a:rPr lang="en-US" b="1" dirty="0" err="1">
                <a:latin typeface="Courier New"/>
                <a:cs typeface="Courier New"/>
              </a:rPr>
              <a:t>int</a:t>
            </a:r>
            <a:r>
              <a:rPr lang="en-US" b="1" dirty="0">
                <a:latin typeface="Courier New"/>
                <a:cs typeface="Courier New"/>
              </a:rPr>
              <a:t> p) </a:t>
            </a:r>
          </a:p>
          <a:p>
            <a:r>
              <a:rPr lang="en-US" b="1" dirty="0">
                <a:latin typeface="Courier New"/>
                <a:cs typeface="Courier New"/>
              </a:rPr>
              <a:t>{</a:t>
            </a:r>
          </a:p>
          <a:p>
            <a:r>
              <a:rPr lang="en-US" b="1" dirty="0">
                <a:latin typeface="Courier New"/>
                <a:cs typeface="Courier New"/>
              </a:rPr>
              <a:t>  while (1) {</a:t>
            </a:r>
          </a:p>
          <a:p>
            <a:r>
              <a:rPr lang="en-US" b="1" dirty="0">
                <a:latin typeface="Courier New"/>
                <a:cs typeface="Courier New"/>
              </a:rPr>
              <a:t>    think();</a:t>
            </a:r>
          </a:p>
          <a:p>
            <a:r>
              <a:rPr lang="en-US" b="1" dirty="0">
                <a:latin typeface="Courier New"/>
                <a:cs typeface="Courier New"/>
              </a:rPr>
              <a:t>    </a:t>
            </a:r>
            <a:r>
              <a:rPr lang="en-US" b="1" dirty="0" err="1">
                <a:solidFill>
                  <a:srgbClr val="0000FF"/>
                </a:solidFill>
                <a:latin typeface="Courier New"/>
                <a:cs typeface="Courier New"/>
              </a:rPr>
              <a:t>getforks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(p);</a:t>
            </a:r>
          </a:p>
          <a:p>
            <a:r>
              <a:rPr lang="en-US" b="1" dirty="0">
                <a:latin typeface="Courier New"/>
                <a:cs typeface="Courier New"/>
              </a:rPr>
              <a:t>    eat();</a:t>
            </a:r>
          </a:p>
          <a:p>
            <a:r>
              <a:rPr lang="en-US" b="1" dirty="0">
                <a:latin typeface="Courier New"/>
                <a:cs typeface="Courier New"/>
              </a:rPr>
              <a:t>    </a:t>
            </a:r>
            <a:r>
              <a:rPr lang="en-US" b="1" dirty="0" err="1">
                <a:solidFill>
                  <a:srgbClr val="0000FF"/>
                </a:solidFill>
                <a:latin typeface="Courier New"/>
                <a:cs typeface="Courier New"/>
              </a:rPr>
              <a:t>putforks</a:t>
            </a:r>
            <a:r>
              <a:rPr lang="en-US" b="1" dirty="0">
                <a:solidFill>
                  <a:srgbClr val="0000FF"/>
                </a:solidFill>
                <a:latin typeface="Courier New"/>
                <a:cs typeface="Courier New"/>
              </a:rPr>
              <a:t>(p);</a:t>
            </a:r>
          </a:p>
          <a:p>
            <a:r>
              <a:rPr lang="en-US" b="1" dirty="0">
                <a:latin typeface="Courier New"/>
                <a:cs typeface="Courier New"/>
              </a:rPr>
              <a:t>  }</a:t>
            </a:r>
          </a:p>
          <a:p>
            <a:r>
              <a:rPr lang="en-US" b="1" dirty="0">
                <a:latin typeface="Courier New"/>
                <a:cs typeface="Courier New"/>
              </a:rPr>
              <a:t>}</a:t>
            </a:r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200400" y="1752600"/>
            <a:ext cx="406328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/>
                <a:cs typeface="Courier New"/>
              </a:rPr>
              <a:t>void </a:t>
            </a:r>
            <a:r>
              <a:rPr lang="en-US" b="1" dirty="0" err="1">
                <a:latin typeface="Courier New"/>
                <a:cs typeface="Courier New"/>
              </a:rPr>
              <a:t>getforks</a:t>
            </a:r>
            <a:r>
              <a:rPr lang="en-US" b="1" dirty="0">
                <a:latin typeface="Courier New"/>
                <a:cs typeface="Courier New"/>
              </a:rPr>
              <a:t>(</a:t>
            </a:r>
            <a:r>
              <a:rPr lang="en-US" b="1" dirty="0" err="1">
                <a:latin typeface="Courier New"/>
                <a:cs typeface="Courier New"/>
              </a:rPr>
              <a:t>int</a:t>
            </a:r>
            <a:r>
              <a:rPr lang="en-US" b="1" dirty="0">
                <a:latin typeface="Courier New"/>
                <a:cs typeface="Courier New"/>
              </a:rPr>
              <a:t> p) {</a:t>
            </a:r>
          </a:p>
          <a:p>
            <a:r>
              <a:rPr lang="en-US" b="1" dirty="0">
                <a:latin typeface="Courier New"/>
                <a:cs typeface="Courier New"/>
              </a:rPr>
              <a:t>  </a:t>
            </a:r>
            <a:r>
              <a:rPr lang="en-US" b="1" dirty="0" err="1">
                <a:latin typeface="Courier New"/>
                <a:cs typeface="Courier New"/>
              </a:rPr>
              <a:t>sem_wait</a:t>
            </a:r>
            <a:r>
              <a:rPr lang="en-US" b="1" dirty="0">
                <a:latin typeface="Courier New"/>
                <a:cs typeface="Courier New"/>
              </a:rPr>
              <a:t>(forks[left(p)]);</a:t>
            </a:r>
          </a:p>
          <a:p>
            <a:r>
              <a:rPr lang="en-US" b="1" dirty="0">
                <a:latin typeface="Courier New"/>
                <a:cs typeface="Courier New"/>
              </a:rPr>
              <a:t>  </a:t>
            </a:r>
            <a:r>
              <a:rPr lang="en-US" b="1" dirty="0" err="1">
                <a:latin typeface="Courier New"/>
                <a:cs typeface="Courier New"/>
              </a:rPr>
              <a:t>sem_wait</a:t>
            </a:r>
            <a:r>
              <a:rPr lang="en-US" b="1" dirty="0">
                <a:latin typeface="Courier New"/>
                <a:cs typeface="Courier New"/>
              </a:rPr>
              <a:t>(forks[right(p)]);</a:t>
            </a:r>
          </a:p>
          <a:p>
            <a:r>
              <a:rPr lang="en-US" b="1" dirty="0">
                <a:latin typeface="Courier New"/>
                <a:cs typeface="Courier New"/>
              </a:rPr>
              <a:t>}</a:t>
            </a:r>
          </a:p>
          <a:p>
            <a:r>
              <a:rPr lang="en-US" b="1" dirty="0">
                <a:latin typeface="Courier New"/>
                <a:cs typeface="Courier New"/>
              </a:rPr>
              <a:t>void </a:t>
            </a:r>
            <a:r>
              <a:rPr lang="en-US" b="1" dirty="0" err="1">
                <a:latin typeface="Courier New"/>
                <a:cs typeface="Courier New"/>
              </a:rPr>
              <a:t>putforks</a:t>
            </a:r>
            <a:r>
              <a:rPr lang="en-US" b="1" dirty="0">
                <a:latin typeface="Courier New"/>
                <a:cs typeface="Courier New"/>
              </a:rPr>
              <a:t>(</a:t>
            </a:r>
            <a:r>
              <a:rPr lang="en-US" b="1" dirty="0" err="1">
                <a:latin typeface="Courier New"/>
                <a:cs typeface="Courier New"/>
              </a:rPr>
              <a:t>int</a:t>
            </a:r>
            <a:r>
              <a:rPr lang="en-US" b="1" dirty="0">
                <a:latin typeface="Courier New"/>
                <a:cs typeface="Courier New"/>
              </a:rPr>
              <a:t> p) {</a:t>
            </a:r>
          </a:p>
          <a:p>
            <a:r>
              <a:rPr lang="en-US" b="1" dirty="0">
                <a:latin typeface="Courier New"/>
                <a:cs typeface="Courier New"/>
              </a:rPr>
              <a:t>  </a:t>
            </a:r>
            <a:r>
              <a:rPr lang="en-US" b="1" dirty="0" err="1">
                <a:latin typeface="Courier New"/>
                <a:cs typeface="Courier New"/>
              </a:rPr>
              <a:t>sem_post</a:t>
            </a:r>
            <a:r>
              <a:rPr lang="en-US" b="1" dirty="0">
                <a:latin typeface="Courier New"/>
                <a:cs typeface="Courier New"/>
              </a:rPr>
              <a:t>(forks[left(p)]);</a:t>
            </a:r>
          </a:p>
          <a:p>
            <a:r>
              <a:rPr lang="en-US" b="1" dirty="0">
                <a:latin typeface="Courier New"/>
                <a:cs typeface="Courier New"/>
              </a:rPr>
              <a:t>  </a:t>
            </a:r>
            <a:r>
              <a:rPr lang="en-US" b="1" dirty="0" err="1">
                <a:latin typeface="Courier New"/>
                <a:cs typeface="Courier New"/>
              </a:rPr>
              <a:t>sem_post</a:t>
            </a:r>
            <a:r>
              <a:rPr lang="en-US" b="1" dirty="0">
                <a:latin typeface="Courier New"/>
                <a:cs typeface="Courier New"/>
              </a:rPr>
              <a:t>(forks[right(p)]);</a:t>
            </a:r>
          </a:p>
          <a:p>
            <a:r>
              <a:rPr lang="en-US" b="1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00400" y="4114800"/>
            <a:ext cx="461737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/>
                <a:cs typeface="Courier New"/>
              </a:rPr>
              <a:t>void </a:t>
            </a:r>
            <a:r>
              <a:rPr lang="en-US" b="1" dirty="0" err="1">
                <a:latin typeface="Courier New"/>
                <a:cs typeface="Courier New"/>
              </a:rPr>
              <a:t>getforks</a:t>
            </a:r>
            <a:r>
              <a:rPr lang="en-US" b="1" dirty="0">
                <a:latin typeface="Courier New"/>
                <a:cs typeface="Courier New"/>
              </a:rPr>
              <a:t>(</a:t>
            </a:r>
            <a:r>
              <a:rPr lang="en-US" b="1" dirty="0" err="1">
                <a:latin typeface="Courier New"/>
                <a:cs typeface="Courier New"/>
              </a:rPr>
              <a:t>int</a:t>
            </a:r>
            <a:r>
              <a:rPr lang="en-US" b="1" dirty="0">
                <a:latin typeface="Courier New"/>
                <a:cs typeface="Courier New"/>
              </a:rPr>
              <a:t> p) {</a:t>
            </a:r>
          </a:p>
          <a:p>
            <a:r>
              <a:rPr lang="en-US" b="1" dirty="0">
                <a:latin typeface="Courier New"/>
                <a:cs typeface="Courier New"/>
              </a:rPr>
              <a:t>  if (p == 4) {</a:t>
            </a:r>
          </a:p>
          <a:p>
            <a:r>
              <a:rPr lang="en-US" b="1" dirty="0">
                <a:latin typeface="Courier New"/>
                <a:cs typeface="Courier New"/>
              </a:rPr>
              <a:t>    </a:t>
            </a:r>
            <a:r>
              <a:rPr lang="en-US" b="1" dirty="0" err="1">
                <a:latin typeface="Courier New"/>
                <a:cs typeface="Courier New"/>
              </a:rPr>
              <a:t>sem_wait</a:t>
            </a:r>
            <a:r>
              <a:rPr lang="en-US" b="1" dirty="0">
                <a:latin typeface="Courier New"/>
                <a:cs typeface="Courier New"/>
              </a:rPr>
              <a:t>(forks[right(p)]);</a:t>
            </a:r>
          </a:p>
          <a:p>
            <a:r>
              <a:rPr lang="en-US" b="1" dirty="0">
                <a:latin typeface="Courier New"/>
                <a:cs typeface="Courier New"/>
              </a:rPr>
              <a:t>    </a:t>
            </a:r>
            <a:r>
              <a:rPr lang="en-US" b="1" dirty="0" err="1">
                <a:latin typeface="Courier New"/>
                <a:cs typeface="Courier New"/>
              </a:rPr>
              <a:t>sem_wait</a:t>
            </a:r>
            <a:r>
              <a:rPr lang="en-US" b="1" dirty="0">
                <a:latin typeface="Courier New"/>
                <a:cs typeface="Courier New"/>
              </a:rPr>
              <a:t>(forks[left(p)]);</a:t>
            </a:r>
          </a:p>
          <a:p>
            <a:r>
              <a:rPr lang="en-US" b="1" dirty="0">
                <a:latin typeface="Courier New"/>
                <a:cs typeface="Courier New"/>
              </a:rPr>
              <a:t>  } else {</a:t>
            </a:r>
          </a:p>
          <a:p>
            <a:r>
              <a:rPr lang="en-US" b="1" dirty="0">
                <a:latin typeface="Courier New"/>
                <a:cs typeface="Courier New"/>
              </a:rPr>
              <a:t>      </a:t>
            </a:r>
            <a:r>
              <a:rPr lang="en-US" b="1" dirty="0" err="1">
                <a:latin typeface="Courier New"/>
                <a:cs typeface="Courier New"/>
              </a:rPr>
              <a:t>sem_wait</a:t>
            </a:r>
            <a:r>
              <a:rPr lang="en-US" b="1" dirty="0">
                <a:latin typeface="Courier New"/>
                <a:cs typeface="Courier New"/>
              </a:rPr>
              <a:t>(forks[left(p)]);</a:t>
            </a:r>
          </a:p>
          <a:p>
            <a:r>
              <a:rPr lang="en-US" b="1" dirty="0">
                <a:latin typeface="Courier New"/>
                <a:cs typeface="Courier New"/>
              </a:rPr>
              <a:t>      </a:t>
            </a:r>
            <a:r>
              <a:rPr lang="en-US" b="1" dirty="0" err="1">
                <a:latin typeface="Courier New"/>
                <a:cs typeface="Courier New"/>
              </a:rPr>
              <a:t>sem_wait</a:t>
            </a:r>
            <a:r>
              <a:rPr lang="en-US" b="1" dirty="0">
                <a:latin typeface="Courier New"/>
                <a:cs typeface="Courier New"/>
              </a:rPr>
              <a:t>(forks[right(p)]);</a:t>
            </a:r>
          </a:p>
          <a:p>
            <a:r>
              <a:rPr lang="en-US" b="1" dirty="0">
                <a:latin typeface="Courier New"/>
                <a:cs typeface="Courier New"/>
              </a:rPr>
              <a:t>  }</a:t>
            </a:r>
          </a:p>
          <a:p>
            <a:r>
              <a:rPr lang="en-US" b="1" dirty="0">
                <a:latin typeface="Courier New"/>
                <a:cs typeface="Courier New"/>
              </a:rPr>
              <a:t>}   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263682" y="1571077"/>
            <a:ext cx="21656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latin typeface="Courier New"/>
                <a:cs typeface="Courier New"/>
              </a:rPr>
              <a:t>sem_t</a:t>
            </a:r>
            <a:r>
              <a:rPr lang="en-US" sz="1200" b="1" dirty="0">
                <a:latin typeface="Courier New"/>
                <a:cs typeface="Courier New"/>
              </a:rPr>
              <a:t> forks[5];</a:t>
            </a:r>
          </a:p>
          <a:p>
            <a:endParaRPr lang="en-US" sz="1200" b="1" dirty="0">
              <a:latin typeface="Courier New"/>
              <a:cs typeface="Courier New"/>
            </a:endParaRPr>
          </a:p>
          <a:p>
            <a:r>
              <a:rPr lang="en-US" sz="1200" b="1" dirty="0" err="1">
                <a:latin typeface="Courier New"/>
                <a:cs typeface="Courier New"/>
              </a:rPr>
              <a:t>int</a:t>
            </a:r>
            <a:r>
              <a:rPr lang="en-US" sz="1200" b="1" dirty="0">
                <a:latin typeface="Courier New"/>
                <a:cs typeface="Courier New"/>
              </a:rPr>
              <a:t> left(</a:t>
            </a:r>
            <a:r>
              <a:rPr lang="en-US" sz="1200" b="1" dirty="0" err="1">
                <a:latin typeface="Courier New"/>
                <a:cs typeface="Courier New"/>
              </a:rPr>
              <a:t>int</a:t>
            </a:r>
            <a:r>
              <a:rPr lang="en-US" sz="1200" b="1" dirty="0">
                <a:latin typeface="Courier New"/>
                <a:cs typeface="Courier New"/>
              </a:rPr>
              <a:t> p) {</a:t>
            </a:r>
          </a:p>
          <a:p>
            <a:r>
              <a:rPr lang="en-US" sz="1200" b="1" dirty="0">
                <a:latin typeface="Courier New"/>
                <a:cs typeface="Courier New"/>
              </a:rPr>
              <a:t>  return p;</a:t>
            </a:r>
          </a:p>
          <a:p>
            <a:r>
              <a:rPr lang="en-US" sz="1200" b="1" dirty="0">
                <a:latin typeface="Courier New"/>
                <a:cs typeface="Courier New"/>
              </a:rPr>
              <a:t>}</a:t>
            </a:r>
          </a:p>
          <a:p>
            <a:endParaRPr lang="en-US" sz="1200" b="1" dirty="0">
              <a:latin typeface="Courier New"/>
              <a:cs typeface="Courier New"/>
            </a:endParaRPr>
          </a:p>
          <a:p>
            <a:r>
              <a:rPr lang="en-US" sz="1200" b="1" dirty="0" err="1">
                <a:latin typeface="Courier New"/>
                <a:cs typeface="Courier New"/>
              </a:rPr>
              <a:t>int</a:t>
            </a:r>
            <a:r>
              <a:rPr lang="en-US" sz="1200" b="1" dirty="0">
                <a:latin typeface="Courier New"/>
                <a:cs typeface="Courier New"/>
              </a:rPr>
              <a:t> right(</a:t>
            </a:r>
            <a:r>
              <a:rPr lang="en-US" sz="1200" b="1" dirty="0" err="1">
                <a:latin typeface="Courier New"/>
                <a:cs typeface="Courier New"/>
              </a:rPr>
              <a:t>int</a:t>
            </a:r>
            <a:r>
              <a:rPr lang="en-US" sz="1200" b="1" dirty="0">
                <a:latin typeface="Courier New"/>
                <a:cs typeface="Courier New"/>
              </a:rPr>
              <a:t> p) {</a:t>
            </a:r>
          </a:p>
          <a:p>
            <a:r>
              <a:rPr lang="en-US" sz="1200" b="1" dirty="0">
                <a:latin typeface="Courier New"/>
                <a:cs typeface="Courier New"/>
              </a:rPr>
              <a:t>  return (p+1)%5;</a:t>
            </a:r>
          </a:p>
          <a:p>
            <a:r>
              <a:rPr lang="en-US" sz="1200" b="1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0" y="6096000"/>
            <a:ext cx="388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change how forks are acquired by at least one of the philosophers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796380" y="3745468"/>
            <a:ext cx="1167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Problem?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758687" y="3745468"/>
            <a:ext cx="1141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deadlock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525B4C-9339-E14E-BF06-F12478EB2385}"/>
              </a:ext>
            </a:extLst>
          </p:cNvPr>
          <p:cNvSpPr txBox="1"/>
          <p:nvPr/>
        </p:nvSpPr>
        <p:spPr>
          <a:xfrm>
            <a:off x="8077200" y="36954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08AAB4-E847-4F4D-936F-018D09F3A9FC}"/>
              </a:ext>
            </a:extLst>
          </p:cNvPr>
          <p:cNvSpPr txBox="1"/>
          <p:nvPr/>
        </p:nvSpPr>
        <p:spPr>
          <a:xfrm>
            <a:off x="4963662" y="3745468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Each P gets a left fork ➡️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217D6E-C50E-774B-B32F-0D3DD824ADCB}"/>
              </a:ext>
            </a:extLst>
          </p:cNvPr>
          <p:cNvSpPr txBox="1"/>
          <p:nvPr/>
        </p:nvSpPr>
        <p:spPr>
          <a:xfrm>
            <a:off x="6328806" y="4230201"/>
            <a:ext cx="28151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break </a:t>
            </a:r>
            <a:r>
              <a:rPr lang="en-US" sz="2000" b="1" dirty="0">
                <a:solidFill>
                  <a:srgbClr val="0000FF"/>
                </a:solidFill>
              </a:rPr>
              <a:t>cycle</a:t>
            </a:r>
            <a:r>
              <a:rPr lang="en-US" sz="2000" dirty="0">
                <a:solidFill>
                  <a:srgbClr val="0000FF"/>
                </a:solidFill>
              </a:rPr>
              <a:t> of waiting</a:t>
            </a:r>
          </a:p>
        </p:txBody>
      </p:sp>
    </p:spTree>
    <p:extLst>
      <p:ext uri="{BB962C8B-B14F-4D97-AF65-F5344CB8AC3E}">
        <p14:creationId xmlns:p14="http://schemas.microsoft.com/office/powerpoint/2010/main" val="275827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3" grpId="0"/>
      <p:bldP spid="1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little book semaphore">
            <a:extLst>
              <a:ext uri="{FF2B5EF4-FFF2-40B4-BE49-F238E27FC236}">
                <a16:creationId xmlns:a16="http://schemas.microsoft.com/office/drawing/2014/main" id="{14A67E49-28FB-274C-B23E-3BD641A136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317088"/>
            <a:ext cx="4267200" cy="5350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19B10E-8145-8244-8656-56DF568B28AC}"/>
              </a:ext>
            </a:extLst>
          </p:cNvPr>
          <p:cNvSpPr txBox="1"/>
          <p:nvPr/>
        </p:nvSpPr>
        <p:spPr>
          <a:xfrm>
            <a:off x="990600" y="457200"/>
            <a:ext cx="6444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http://</a:t>
            </a:r>
            <a:r>
              <a:rPr lang="en-US" sz="2400" dirty="0" err="1"/>
              <a:t>greenteapress.com</a:t>
            </a:r>
            <a:r>
              <a:rPr lang="en-US" sz="2400" dirty="0"/>
              <a:t>/</a:t>
            </a:r>
            <a:r>
              <a:rPr lang="en-US" sz="2400" dirty="0" err="1"/>
              <a:t>wp</a:t>
            </a:r>
            <a:r>
              <a:rPr lang="en-US" sz="2400" dirty="0"/>
              <a:t>/semaphores/</a:t>
            </a:r>
          </a:p>
        </p:txBody>
      </p:sp>
    </p:spTree>
    <p:extLst>
      <p:ext uri="{BB962C8B-B14F-4D97-AF65-F5344CB8AC3E}">
        <p14:creationId xmlns:p14="http://schemas.microsoft.com/office/powerpoint/2010/main" val="24751518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020078" y="4986751"/>
            <a:ext cx="2819400" cy="16002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Semaphore Usage: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Mutual exclusion</a:t>
            </a:r>
            <a:r>
              <a:rPr lang="en-US" sz="2400" dirty="0"/>
              <a:t>: </a:t>
            </a:r>
            <a:r>
              <a:rPr lang="en-US" sz="2400" b="1" dirty="0">
                <a:solidFill>
                  <a:srgbClr val="0000FF"/>
                </a:solidFill>
              </a:rPr>
              <a:t>binary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/>
              <a:t>semaphore as </a:t>
            </a:r>
            <a:r>
              <a:rPr lang="en-US" sz="2400" dirty="0" err="1"/>
              <a:t>mutex</a:t>
            </a:r>
            <a:r>
              <a:rPr lang="en-US" sz="2400" dirty="0"/>
              <a:t> lock</a:t>
            </a:r>
          </a:p>
          <a:p>
            <a:r>
              <a:rPr lang="en-US" sz="2400" b="1" dirty="0"/>
              <a:t>Controlled access</a:t>
            </a:r>
            <a:r>
              <a:rPr lang="en-US" sz="2400" dirty="0"/>
              <a:t> to a given resource consisting of </a:t>
            </a:r>
            <a:r>
              <a:rPr lang="en-US" sz="2400" u="sng" dirty="0"/>
              <a:t>a finite number of instances</a:t>
            </a:r>
            <a:r>
              <a:rPr lang="en-US" sz="2400" dirty="0"/>
              <a:t>: </a:t>
            </a:r>
            <a:r>
              <a:rPr lang="en-US" sz="2400" b="1" dirty="0">
                <a:solidFill>
                  <a:srgbClr val="0000FF"/>
                </a:solidFill>
              </a:rPr>
              <a:t>counting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/>
              <a:t>semaphore</a:t>
            </a:r>
          </a:p>
          <a:p>
            <a:pPr lvl="1"/>
            <a:r>
              <a:rPr lang="en-US" sz="2000" dirty="0"/>
              <a:t>semaphore is initialized to the number of instances available</a:t>
            </a:r>
          </a:p>
          <a:p>
            <a:r>
              <a:rPr lang="en-US" sz="2400" b="1" dirty="0"/>
              <a:t>Synchronization</a:t>
            </a:r>
            <a:r>
              <a:rPr lang="en-US" sz="2400" dirty="0"/>
              <a:t>:</a:t>
            </a:r>
            <a:r>
              <a:rPr lang="en-US" sz="2800" dirty="0"/>
              <a:t> </a:t>
            </a:r>
          </a:p>
          <a:p>
            <a:pPr lvl="1"/>
            <a:r>
              <a:rPr lang="en-US" sz="2000" dirty="0"/>
              <a:t>two concurrent running threads T1 and T2 with statements S1 and S2, respectively</a:t>
            </a:r>
          </a:p>
          <a:p>
            <a:pPr lvl="1"/>
            <a:r>
              <a:rPr lang="en-US" sz="2000" dirty="0"/>
              <a:t>require S2 be executed </a:t>
            </a:r>
            <a:r>
              <a:rPr lang="en-US" sz="2000" u="sng" dirty="0"/>
              <a:t>only after</a:t>
            </a:r>
            <a:r>
              <a:rPr lang="en-US" sz="2000" dirty="0"/>
              <a:t> S1 has completed (on one CPU)</a:t>
            </a:r>
          </a:p>
          <a:p>
            <a:pPr marL="457200" lvl="1" indent="0">
              <a:buNone/>
            </a:pPr>
            <a:r>
              <a:rPr lang="en-US" sz="2000" dirty="0">
                <a:latin typeface="Courier New"/>
                <a:cs typeface="Courier New"/>
              </a:rPr>
              <a:t>        Semaphore s = 0;</a:t>
            </a:r>
          </a:p>
          <a:p>
            <a:pPr marL="457200" lvl="1" indent="0">
              <a:buNone/>
            </a:pPr>
            <a:endParaRPr lang="en-US" sz="2000" dirty="0">
              <a:latin typeface="Courier New"/>
              <a:cs typeface="Courier New"/>
            </a:endParaRPr>
          </a:p>
          <a:p>
            <a:pPr marL="457200" lvl="1" indent="0">
              <a:buNone/>
            </a:pPr>
            <a:r>
              <a:rPr lang="en-US" sz="2000" dirty="0"/>
              <a:t>                T1: </a:t>
            </a:r>
            <a:r>
              <a:rPr lang="en-US" sz="2000" dirty="0">
                <a:latin typeface="Courier New"/>
                <a:cs typeface="Courier New"/>
              </a:rPr>
              <a:t>S1; signal(s);</a:t>
            </a:r>
          </a:p>
          <a:p>
            <a:pPr marL="457200" lvl="1" indent="0">
              <a:buNone/>
            </a:pPr>
            <a:r>
              <a:rPr lang="en-US" sz="2000" dirty="0"/>
              <a:t>                T2: </a:t>
            </a:r>
            <a:r>
              <a:rPr lang="en-US" sz="2000" dirty="0">
                <a:latin typeface="Courier New"/>
                <a:cs typeface="Courier New"/>
              </a:rPr>
              <a:t>wait(s); S2;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6CB4FB-AE63-824F-91EB-A01D09051771}"/>
              </a:ext>
            </a:extLst>
          </p:cNvPr>
          <p:cNvGrpSpPr/>
          <p:nvPr/>
        </p:nvGrpSpPr>
        <p:grpSpPr>
          <a:xfrm>
            <a:off x="5638800" y="5062951"/>
            <a:ext cx="1828800" cy="1447800"/>
            <a:chOff x="6400800" y="4953000"/>
            <a:chExt cx="1828800" cy="1447800"/>
          </a:xfrm>
        </p:grpSpPr>
        <p:sp>
          <p:nvSpPr>
            <p:cNvPr id="4" name="Oval 3"/>
            <p:cNvSpPr/>
            <p:nvPr/>
          </p:nvSpPr>
          <p:spPr>
            <a:xfrm>
              <a:off x="6934200" y="4953000"/>
              <a:ext cx="685800" cy="609600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S1</a:t>
              </a:r>
            </a:p>
          </p:txBody>
        </p:sp>
        <p:sp>
          <p:nvSpPr>
            <p:cNvPr id="5" name="Oval 4"/>
            <p:cNvSpPr/>
            <p:nvPr/>
          </p:nvSpPr>
          <p:spPr>
            <a:xfrm>
              <a:off x="7543800" y="5791200"/>
              <a:ext cx="685800" cy="609600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S2</a:t>
              </a: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>
              <a:off x="7467600" y="5486400"/>
              <a:ext cx="252833" cy="317874"/>
            </a:xfrm>
            <a:prstGeom prst="straightConnector1">
              <a:avLst/>
            </a:prstGeom>
            <a:ln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6400800" y="4953000"/>
              <a:ext cx="4744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T1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934200" y="5943600"/>
              <a:ext cx="5155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2950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sz="2000" dirty="0"/>
              <a:t>An </a:t>
            </a:r>
            <a:r>
              <a:rPr lang="en-US" sz="2000" b="1" dirty="0"/>
              <a:t>object</a:t>
            </a:r>
            <a:r>
              <a:rPr lang="en-US" sz="2000" dirty="0"/>
              <a:t> with one integer value and two operations, </a:t>
            </a:r>
            <a:r>
              <a:rPr lang="en-US" sz="2000" b="1" dirty="0" err="1">
                <a:latin typeface="Courier New"/>
                <a:cs typeface="Courier New"/>
              </a:rPr>
              <a:t>sem_wait</a:t>
            </a:r>
            <a:r>
              <a:rPr lang="en-US" sz="2000" b="1" dirty="0">
                <a:latin typeface="Courier New"/>
                <a:cs typeface="Courier New"/>
              </a:rPr>
              <a:t>()</a:t>
            </a:r>
            <a:r>
              <a:rPr lang="en-US" sz="2000" dirty="0"/>
              <a:t> and </a:t>
            </a:r>
            <a:r>
              <a:rPr lang="en-US" sz="2000" b="1" dirty="0" err="1">
                <a:latin typeface="Courier New"/>
                <a:cs typeface="Courier New"/>
              </a:rPr>
              <a:t>sem_post</a:t>
            </a:r>
            <a:r>
              <a:rPr lang="en-US" sz="2000" b="1" dirty="0">
                <a:latin typeface="Courier New"/>
                <a:cs typeface="Courier New"/>
              </a:rPr>
              <a:t>()</a:t>
            </a:r>
          </a:p>
          <a:p>
            <a:r>
              <a:rPr lang="en-US" sz="2000" b="1" dirty="0">
                <a:solidFill>
                  <a:srgbClr val="0000FF"/>
                </a:solidFill>
              </a:rPr>
              <a:t>Initial value</a:t>
            </a:r>
            <a:r>
              <a:rPr lang="en-US" sz="2000" dirty="0"/>
              <a:t> of a semaphore determines its </a:t>
            </a:r>
            <a:r>
              <a:rPr lang="en-US" sz="2000" b="1" dirty="0">
                <a:solidFill>
                  <a:srgbClr val="0000FF"/>
                </a:solidFill>
              </a:rPr>
              <a:t>behavior</a:t>
            </a:r>
          </a:p>
          <a:p>
            <a:pPr marL="0" indent="0">
              <a:buNone/>
            </a:pPr>
            <a:r>
              <a:rPr lang="en-US" sz="2000" b="1" dirty="0">
                <a:latin typeface="Courier New"/>
                <a:cs typeface="Courier New"/>
              </a:rPr>
              <a:t>#include &lt;</a:t>
            </a:r>
            <a:r>
              <a:rPr lang="en-US" sz="2000" b="1" dirty="0" err="1">
                <a:latin typeface="Courier New"/>
                <a:cs typeface="Courier New"/>
              </a:rPr>
              <a:t>semaphore.h</a:t>
            </a:r>
            <a:r>
              <a:rPr lang="en-US" sz="2000" b="1" dirty="0">
                <a:latin typeface="Courier New"/>
                <a:cs typeface="Courier New"/>
              </a:rPr>
              <a:t>&gt;</a:t>
            </a:r>
          </a:p>
          <a:p>
            <a:pPr marL="0" indent="0">
              <a:buNone/>
            </a:pPr>
            <a:r>
              <a:rPr lang="en-US" sz="1700" b="1" dirty="0" err="1">
                <a:latin typeface="Courier New"/>
                <a:cs typeface="Courier New"/>
              </a:rPr>
              <a:t>sem_t</a:t>
            </a:r>
            <a:r>
              <a:rPr lang="en-US" sz="1700" b="1" dirty="0">
                <a:latin typeface="Courier New"/>
                <a:cs typeface="Courier New"/>
              </a:rPr>
              <a:t> 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s</a:t>
            </a:r>
            <a:r>
              <a:rPr lang="en-US" sz="1700" b="1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r>
              <a:rPr lang="en-US" sz="1700" b="1" dirty="0" err="1">
                <a:latin typeface="Courier New"/>
                <a:cs typeface="Courier New"/>
              </a:rPr>
              <a:t>sem_init</a:t>
            </a:r>
            <a:r>
              <a:rPr lang="en-US" sz="1700" b="1" dirty="0">
                <a:latin typeface="Courier New"/>
                <a:cs typeface="Courier New"/>
              </a:rPr>
              <a:t>(&amp;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s</a:t>
            </a:r>
            <a:r>
              <a:rPr lang="en-US" sz="1700" b="1" dirty="0">
                <a:latin typeface="Courier New"/>
                <a:cs typeface="Courier New"/>
              </a:rPr>
              <a:t>, 0, 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X</a:t>
            </a:r>
            <a:r>
              <a:rPr lang="en-US" sz="1700" b="1" dirty="0">
                <a:latin typeface="Courier New"/>
                <a:cs typeface="Courier New"/>
              </a:rPr>
              <a:t>);  </a:t>
            </a:r>
            <a:r>
              <a:rPr lang="en-US" sz="1300" b="1" dirty="0">
                <a:latin typeface="Courier New"/>
                <a:cs typeface="Courier New"/>
              </a:rPr>
              <a:t>// 0: shared between threads in the same process   </a:t>
            </a:r>
          </a:p>
          <a:p>
            <a:pPr marL="0" indent="0">
              <a:buNone/>
            </a:pPr>
            <a:r>
              <a:rPr lang="en-US" sz="1300" b="1" dirty="0">
                <a:latin typeface="Courier New"/>
                <a:cs typeface="Courier New"/>
              </a:rPr>
              <a:t>           </a:t>
            </a:r>
            <a:r>
              <a:rPr lang="en-US" sz="1700" b="1" dirty="0">
                <a:latin typeface="Courier New"/>
                <a:cs typeface="Courier New"/>
              </a:rPr>
              <a:t>             </a:t>
            </a:r>
            <a:r>
              <a:rPr lang="en-US" sz="1300" b="1" dirty="0">
                <a:latin typeface="Courier New"/>
                <a:cs typeface="Courier New"/>
              </a:rPr>
              <a:t>// </a:t>
            </a:r>
            <a:r>
              <a:rPr lang="en-US" sz="1300" b="1" dirty="0">
                <a:solidFill>
                  <a:srgbClr val="0000FF"/>
                </a:solidFill>
                <a:latin typeface="Courier New"/>
                <a:cs typeface="Courier New"/>
              </a:rPr>
              <a:t>X: initial value</a:t>
            </a:r>
          </a:p>
          <a:p>
            <a:pPr marL="0" indent="0">
              <a:buNone/>
            </a:pPr>
            <a:r>
              <a:rPr lang="en-US" sz="1700" b="1" dirty="0" err="1">
                <a:latin typeface="Courier New"/>
                <a:cs typeface="Courier New"/>
              </a:rPr>
              <a:t>int</a:t>
            </a:r>
            <a:r>
              <a:rPr lang="en-US" sz="1700" b="1" dirty="0">
                <a:latin typeface="Courier New"/>
                <a:cs typeface="Courier New"/>
              </a:rPr>
              <a:t> </a:t>
            </a:r>
            <a:r>
              <a:rPr lang="en-US" sz="1700" b="1" dirty="0" err="1">
                <a:latin typeface="Courier New"/>
                <a:cs typeface="Courier New"/>
              </a:rPr>
              <a:t>sem_wait</a:t>
            </a:r>
            <a:r>
              <a:rPr lang="en-US" sz="1700" b="1" dirty="0">
                <a:latin typeface="Courier New"/>
                <a:cs typeface="Courier New"/>
              </a:rPr>
              <a:t>(</a:t>
            </a:r>
            <a:r>
              <a:rPr lang="en-US" sz="1700" b="1" dirty="0" err="1">
                <a:latin typeface="Courier New"/>
                <a:cs typeface="Courier New"/>
              </a:rPr>
              <a:t>sem_t</a:t>
            </a:r>
            <a:r>
              <a:rPr lang="en-US" sz="1700" b="1" dirty="0">
                <a:latin typeface="Courier New"/>
                <a:cs typeface="Courier New"/>
              </a:rPr>
              <a:t> *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s</a:t>
            </a:r>
            <a:r>
              <a:rPr lang="en-US" sz="1700" b="1" dirty="0">
                <a:latin typeface="Courier New"/>
                <a:cs typeface="Courier New"/>
              </a:rPr>
              <a:t>) {   </a:t>
            </a:r>
            <a:r>
              <a:rPr lang="en-US" sz="1700" b="1" dirty="0">
                <a:solidFill>
                  <a:srgbClr val="FF0000"/>
                </a:solidFill>
                <a:latin typeface="Courier New"/>
                <a:cs typeface="Courier New"/>
              </a:rPr>
              <a:t>// P</a:t>
            </a:r>
          </a:p>
          <a:p>
            <a:pPr marL="0" indent="0">
              <a:buNone/>
            </a:pPr>
            <a:r>
              <a:rPr lang="en-US" sz="1700" b="1" dirty="0">
                <a:latin typeface="Courier New"/>
                <a:cs typeface="Courier New"/>
              </a:rPr>
              <a:t>  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decrement</a:t>
            </a:r>
            <a:r>
              <a:rPr lang="en-US" sz="1700" b="1" dirty="0">
                <a:latin typeface="Courier New"/>
                <a:cs typeface="Courier New"/>
              </a:rPr>
              <a:t> the value of 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s</a:t>
            </a:r>
            <a:r>
              <a:rPr lang="en-US" sz="1700" b="1" dirty="0">
                <a:latin typeface="Courier New"/>
                <a:cs typeface="Courier New"/>
              </a:rPr>
              <a:t> by 1</a:t>
            </a:r>
          </a:p>
          <a:p>
            <a:pPr marL="0" indent="0">
              <a:buNone/>
            </a:pPr>
            <a:r>
              <a:rPr lang="en-US" sz="1700" b="1" dirty="0">
                <a:latin typeface="Courier New"/>
                <a:cs typeface="Courier New"/>
              </a:rPr>
              <a:t>  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wait </a:t>
            </a:r>
            <a:r>
              <a:rPr lang="en-US" sz="1700" b="1" dirty="0">
                <a:solidFill>
                  <a:srgbClr val="000000"/>
                </a:solidFill>
                <a:latin typeface="Courier New"/>
                <a:cs typeface="Courier New"/>
              </a:rPr>
              <a:t>if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1700" b="1" dirty="0">
                <a:latin typeface="Courier New"/>
                <a:cs typeface="Courier New"/>
              </a:rPr>
              <a:t>value of 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s</a:t>
            </a:r>
            <a:r>
              <a:rPr lang="en-US" sz="1700" b="1" dirty="0">
                <a:latin typeface="Courier New"/>
                <a:cs typeface="Courier New"/>
              </a:rPr>
              <a:t> is </a:t>
            </a:r>
            <a:r>
              <a:rPr lang="en-US" sz="1700" b="1" dirty="0">
                <a:solidFill>
                  <a:srgbClr val="FF0000"/>
                </a:solidFill>
                <a:latin typeface="Courier New"/>
                <a:cs typeface="Courier New"/>
              </a:rPr>
              <a:t>negative</a:t>
            </a:r>
          </a:p>
          <a:p>
            <a:pPr marL="0" indent="0">
              <a:buNone/>
            </a:pPr>
            <a:r>
              <a:rPr lang="en-US" sz="1700" b="1" dirty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endParaRPr lang="en-US" sz="17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700" b="1" dirty="0" err="1">
                <a:latin typeface="Courier New"/>
                <a:cs typeface="Courier New"/>
              </a:rPr>
              <a:t>int</a:t>
            </a:r>
            <a:r>
              <a:rPr lang="en-US" sz="1700" b="1" dirty="0">
                <a:latin typeface="Courier New"/>
                <a:cs typeface="Courier New"/>
              </a:rPr>
              <a:t> </a:t>
            </a:r>
            <a:r>
              <a:rPr lang="en-US" sz="1700" b="1" dirty="0" err="1">
                <a:latin typeface="Courier New"/>
                <a:cs typeface="Courier New"/>
              </a:rPr>
              <a:t>sem_post</a:t>
            </a:r>
            <a:r>
              <a:rPr lang="en-US" sz="1700" b="1" dirty="0">
                <a:latin typeface="Courier New"/>
                <a:cs typeface="Courier New"/>
              </a:rPr>
              <a:t>(</a:t>
            </a:r>
            <a:r>
              <a:rPr lang="en-US" sz="1700" b="1" dirty="0" err="1">
                <a:latin typeface="Courier New"/>
                <a:cs typeface="Courier New"/>
              </a:rPr>
              <a:t>sem_t</a:t>
            </a:r>
            <a:r>
              <a:rPr lang="en-US" sz="1700" b="1" dirty="0">
                <a:latin typeface="Courier New"/>
                <a:cs typeface="Courier New"/>
              </a:rPr>
              <a:t> *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s</a:t>
            </a:r>
            <a:r>
              <a:rPr lang="en-US" sz="1700" b="1" dirty="0">
                <a:latin typeface="Courier New"/>
                <a:cs typeface="Courier New"/>
              </a:rPr>
              <a:t>) {   </a:t>
            </a:r>
            <a:r>
              <a:rPr lang="en-US" sz="1700" b="1" dirty="0">
                <a:solidFill>
                  <a:srgbClr val="FF0000"/>
                </a:solidFill>
                <a:latin typeface="Courier New"/>
                <a:cs typeface="Courier New"/>
              </a:rPr>
              <a:t>// V</a:t>
            </a:r>
          </a:p>
          <a:p>
            <a:pPr marL="0" indent="0">
              <a:buNone/>
            </a:pPr>
            <a:r>
              <a:rPr lang="en-US" sz="1700" b="1" dirty="0">
                <a:latin typeface="Courier New"/>
                <a:cs typeface="Courier New"/>
              </a:rPr>
              <a:t>  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increment</a:t>
            </a:r>
            <a:r>
              <a:rPr lang="en-US" sz="1700" b="1" dirty="0">
                <a:latin typeface="Courier New"/>
                <a:cs typeface="Courier New"/>
              </a:rPr>
              <a:t> the value of 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s</a:t>
            </a:r>
            <a:r>
              <a:rPr lang="en-US" sz="1700" b="1" dirty="0">
                <a:latin typeface="Courier New"/>
                <a:cs typeface="Courier New"/>
              </a:rPr>
              <a:t> by 1</a:t>
            </a:r>
          </a:p>
          <a:p>
            <a:pPr marL="0" indent="0">
              <a:buNone/>
            </a:pPr>
            <a:r>
              <a:rPr lang="en-US" sz="1700" b="1" dirty="0">
                <a:latin typeface="Courier New"/>
                <a:cs typeface="Courier New"/>
              </a:rPr>
              <a:t>  if there are one or more threads waiting, </a:t>
            </a:r>
            <a:r>
              <a:rPr lang="en-US" sz="1700" b="1" dirty="0">
                <a:solidFill>
                  <a:srgbClr val="0000FF"/>
                </a:solidFill>
                <a:latin typeface="Courier New"/>
                <a:cs typeface="Courier New"/>
              </a:rPr>
              <a:t>wake one up</a:t>
            </a:r>
          </a:p>
          <a:p>
            <a:pPr marL="0" indent="0">
              <a:buNone/>
            </a:pPr>
            <a:r>
              <a:rPr lang="en-US" sz="1700" b="1" dirty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endParaRPr lang="en-US" sz="1700" b="1" dirty="0">
              <a:solidFill>
                <a:srgbClr val="0000FF"/>
              </a:solidFill>
              <a:latin typeface="Courier New"/>
              <a:cs typeface="Courier New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209800" y="3581400"/>
            <a:ext cx="152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3956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of Semaphore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514600"/>
            <a:ext cx="8830235" cy="341168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28800" y="1752600"/>
            <a:ext cx="55839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via disabling/enabling interrupts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256061" y="2362200"/>
            <a:ext cx="4876800" cy="3581400"/>
          </a:xfrm>
          <a:prstGeom prst="roundRect">
            <a:avLst/>
          </a:prstGeom>
          <a:noFill/>
          <a:ln w="38100" cmpd="sng">
            <a:solidFill>
              <a:srgbClr val="00009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8069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0ECC83-E052-CB48-81DB-317C531FD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"/>
            <a:ext cx="827222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4184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200400" y="4572000"/>
            <a:ext cx="914400" cy="2286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914400" y="6248400"/>
            <a:ext cx="2209800" cy="2286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914400" y="5715000"/>
            <a:ext cx="2209800" cy="2286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914400" y="4953000"/>
            <a:ext cx="2209800" cy="2286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38200" y="4267200"/>
            <a:ext cx="2209800" cy="2286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3886200" cy="50962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of Semaphore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689F01-6AAD-6546-B997-47B3D7C71E80}"/>
              </a:ext>
            </a:extLst>
          </p:cNvPr>
          <p:cNvSpPr txBox="1"/>
          <p:nvPr/>
        </p:nvSpPr>
        <p:spPr>
          <a:xfrm>
            <a:off x="4419600" y="1524000"/>
            <a:ext cx="3886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using </a:t>
            </a:r>
            <a:r>
              <a:rPr lang="en-US" sz="2800" b="1" dirty="0" err="1"/>
              <a:t>Pthread</a:t>
            </a:r>
            <a:r>
              <a:rPr lang="en-US" sz="2800" dirty="0"/>
              <a:t> lock and condition variable</a:t>
            </a:r>
          </a:p>
        </p:txBody>
      </p:sp>
    </p:spTree>
    <p:extLst>
      <p:ext uri="{BB962C8B-B14F-4D97-AF65-F5344CB8AC3E}">
        <p14:creationId xmlns:p14="http://schemas.microsoft.com/office/powerpoint/2010/main" val="1744116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 err="1">
                <a:latin typeface="Courier New"/>
                <a:cs typeface="Courier New"/>
              </a:rPr>
              <a:t>sem_wait</a:t>
            </a:r>
            <a:r>
              <a:rPr lang="en-US" sz="2600" dirty="0">
                <a:latin typeface="Courier New"/>
                <a:cs typeface="Courier New"/>
              </a:rPr>
              <a:t>()</a:t>
            </a:r>
            <a:r>
              <a:rPr lang="en-US" sz="2600" dirty="0"/>
              <a:t> will </a:t>
            </a:r>
            <a:r>
              <a:rPr lang="en-US" sz="2600" b="1" dirty="0">
                <a:solidFill>
                  <a:srgbClr val="0000FF"/>
                </a:solidFill>
              </a:rPr>
              <a:t>either</a:t>
            </a:r>
            <a:r>
              <a:rPr lang="en-US" sz="2600" dirty="0">
                <a:solidFill>
                  <a:srgbClr val="0000FF"/>
                </a:solidFill>
              </a:rPr>
              <a:t> </a:t>
            </a:r>
            <a:r>
              <a:rPr lang="en-US" sz="2600" dirty="0"/>
              <a:t>return right away (because value of semaphore was 1 or higher when </a:t>
            </a:r>
            <a:r>
              <a:rPr lang="en-US" sz="2600" dirty="0" err="1">
                <a:latin typeface="Courier New"/>
                <a:cs typeface="Courier New"/>
              </a:rPr>
              <a:t>sem_wait</a:t>
            </a:r>
            <a:r>
              <a:rPr lang="en-US" sz="2600" dirty="0">
                <a:latin typeface="Courier New"/>
                <a:cs typeface="Courier New"/>
              </a:rPr>
              <a:t>()</a:t>
            </a:r>
            <a:r>
              <a:rPr lang="en-US" sz="2600" dirty="0"/>
              <a:t> is called), </a:t>
            </a:r>
            <a:r>
              <a:rPr lang="en-US" sz="2600" b="1" dirty="0">
                <a:solidFill>
                  <a:srgbClr val="0000FF"/>
                </a:solidFill>
              </a:rPr>
              <a:t>or</a:t>
            </a:r>
            <a:r>
              <a:rPr lang="en-US" sz="2600" dirty="0">
                <a:solidFill>
                  <a:srgbClr val="0000FF"/>
                </a:solidFill>
              </a:rPr>
              <a:t> </a:t>
            </a:r>
            <a:r>
              <a:rPr lang="en-US" sz="2600" dirty="0"/>
              <a:t>it will cause the caller to suspend execution waiting for a subsequent post. Multiple calling threads may call into </a:t>
            </a:r>
            <a:r>
              <a:rPr lang="en-US" sz="2600" dirty="0" err="1">
                <a:latin typeface="Courier New"/>
                <a:cs typeface="Courier New"/>
              </a:rPr>
              <a:t>sem_wait</a:t>
            </a:r>
            <a:r>
              <a:rPr lang="en-US" sz="2600" dirty="0">
                <a:latin typeface="Courier New"/>
                <a:cs typeface="Courier New"/>
              </a:rPr>
              <a:t>()</a:t>
            </a:r>
            <a:r>
              <a:rPr lang="en-US" sz="2600" dirty="0"/>
              <a:t>, and thus all be queued waiting to be woken </a:t>
            </a:r>
          </a:p>
          <a:p>
            <a:r>
              <a:rPr lang="en-US" sz="2600" dirty="0" err="1">
                <a:latin typeface="Courier New"/>
                <a:cs typeface="Courier New"/>
              </a:rPr>
              <a:t>sem_post</a:t>
            </a:r>
            <a:r>
              <a:rPr lang="en-US" sz="2600" dirty="0">
                <a:latin typeface="Courier New"/>
                <a:cs typeface="Courier New"/>
              </a:rPr>
              <a:t>()</a:t>
            </a:r>
            <a:r>
              <a:rPr lang="en-US" sz="2600" dirty="0"/>
              <a:t> does not wait. Rather, it simply increments the value of semaphore and then, if there is any thread waiting, wakes one of them up</a:t>
            </a:r>
          </a:p>
          <a:p>
            <a:r>
              <a:rPr lang="en-US" sz="2600" dirty="0"/>
              <a:t>(Absolute) value of semaphore, when </a:t>
            </a:r>
            <a:r>
              <a:rPr lang="en-US" sz="2600" b="1" dirty="0">
                <a:solidFill>
                  <a:srgbClr val="0000FF"/>
                </a:solidFill>
              </a:rPr>
              <a:t>negative</a:t>
            </a:r>
            <a:r>
              <a:rPr lang="en-US" sz="2600" dirty="0"/>
              <a:t>?</a:t>
            </a:r>
          </a:p>
          <a:p>
            <a:pPr lvl="1"/>
            <a:r>
              <a:rPr lang="en-US" sz="2200" dirty="0"/>
              <a:t>the number of waiting threads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536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Semaphore as </a:t>
            </a:r>
            <a:r>
              <a:rPr lang="en-US" b="1" dirty="0"/>
              <a:t>Lock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 err="1">
                <a:latin typeface="Courier New"/>
                <a:cs typeface="Courier New"/>
              </a:rPr>
              <a:t>sem_t</a:t>
            </a:r>
            <a:r>
              <a:rPr lang="en-US" sz="2000" b="1" dirty="0">
                <a:latin typeface="Courier New"/>
                <a:cs typeface="Courier New"/>
              </a:rPr>
              <a:t> m; </a:t>
            </a:r>
          </a:p>
          <a:p>
            <a:pPr marL="0" indent="0">
              <a:buNone/>
            </a:pPr>
            <a:r>
              <a:rPr lang="en-US" sz="2000" b="1" dirty="0" err="1">
                <a:latin typeface="Courier New"/>
                <a:cs typeface="Courier New"/>
              </a:rPr>
              <a:t>sem_init</a:t>
            </a:r>
            <a:r>
              <a:rPr lang="en-US" sz="2000" b="1" dirty="0">
                <a:latin typeface="Courier New"/>
                <a:cs typeface="Courier New"/>
              </a:rPr>
              <a:t>(&amp;m, 0, </a:t>
            </a:r>
            <a:r>
              <a:rPr lang="en-US" sz="2000" b="1" dirty="0">
                <a:solidFill>
                  <a:srgbClr val="0000FF"/>
                </a:solidFill>
                <a:latin typeface="Courier New"/>
                <a:cs typeface="Courier New"/>
              </a:rPr>
              <a:t>X</a:t>
            </a:r>
            <a:r>
              <a:rPr lang="en-US" sz="2000" b="1" dirty="0">
                <a:latin typeface="Courier New"/>
                <a:cs typeface="Courier New"/>
              </a:rPr>
              <a:t>); // initialize semaphore to </a:t>
            </a:r>
            <a:r>
              <a:rPr lang="en-US" sz="2000" b="1" dirty="0">
                <a:solidFill>
                  <a:srgbClr val="0000FF"/>
                </a:solidFill>
                <a:latin typeface="Courier New"/>
                <a:cs typeface="Courier New"/>
              </a:rPr>
              <a:t>X</a:t>
            </a:r>
            <a:r>
              <a:rPr lang="en-US" sz="2000" b="1" dirty="0">
                <a:latin typeface="Courier New"/>
                <a:cs typeface="Courier New"/>
              </a:rPr>
              <a:t>;</a:t>
            </a:r>
          </a:p>
          <a:p>
            <a:pPr marL="0" indent="0">
              <a:buNone/>
            </a:pPr>
            <a:endParaRPr lang="en-US" sz="20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000" b="1" dirty="0" err="1">
                <a:latin typeface="Courier New"/>
                <a:cs typeface="Courier New"/>
              </a:rPr>
              <a:t>sem_wait</a:t>
            </a:r>
            <a:r>
              <a:rPr lang="en-US" sz="2000" b="1" dirty="0">
                <a:latin typeface="Courier New"/>
                <a:cs typeface="Courier New"/>
              </a:rPr>
              <a:t>(&amp;m); // </a:t>
            </a:r>
            <a:r>
              <a:rPr lang="en-US" sz="2000" b="1" dirty="0">
                <a:solidFill>
                  <a:srgbClr val="0000FF"/>
                </a:solidFill>
                <a:latin typeface="Courier New"/>
                <a:cs typeface="Courier New"/>
              </a:rPr>
              <a:t>lock</a:t>
            </a:r>
          </a:p>
          <a:p>
            <a:pPr marL="0" indent="0">
              <a:buNone/>
            </a:pPr>
            <a:r>
              <a:rPr lang="en-US" sz="2000" b="1" dirty="0">
                <a:latin typeface="Courier New"/>
                <a:cs typeface="Courier New"/>
              </a:rPr>
              <a:t>// critical section here </a:t>
            </a:r>
          </a:p>
          <a:p>
            <a:pPr marL="0" indent="0">
              <a:buNone/>
            </a:pPr>
            <a:r>
              <a:rPr lang="en-US" sz="2000" b="1" dirty="0" err="1">
                <a:latin typeface="Courier New"/>
                <a:cs typeface="Courier New"/>
              </a:rPr>
              <a:t>sem_post</a:t>
            </a:r>
            <a:r>
              <a:rPr lang="en-US" sz="2000" b="1" dirty="0">
                <a:latin typeface="Courier New"/>
                <a:cs typeface="Courier New"/>
              </a:rPr>
              <a:t>(&amp;m); // </a:t>
            </a:r>
            <a:r>
              <a:rPr lang="en-US" sz="2000" b="1" dirty="0">
                <a:solidFill>
                  <a:srgbClr val="0000FF"/>
                </a:solidFill>
                <a:latin typeface="Courier New"/>
                <a:cs typeface="Courier New"/>
              </a:rPr>
              <a:t>unlock</a:t>
            </a:r>
          </a:p>
          <a:p>
            <a:r>
              <a:rPr lang="en-US" dirty="0">
                <a:solidFill>
                  <a:srgbClr val="0000FF"/>
                </a:solidFill>
              </a:rPr>
              <a:t>X</a:t>
            </a:r>
            <a:r>
              <a:rPr lang="en-US" dirty="0"/>
              <a:t> = 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8841" y="4403417"/>
            <a:ext cx="7086600" cy="236220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6248400" y="5181600"/>
            <a:ext cx="9906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209800" y="3810000"/>
            <a:ext cx="681769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termed </a:t>
            </a:r>
            <a:r>
              <a:rPr lang="en-US" sz="3200" b="1" dirty="0">
                <a:solidFill>
                  <a:srgbClr val="0000FF"/>
                </a:solidFill>
              </a:rPr>
              <a:t>binary</a:t>
            </a:r>
            <a:r>
              <a:rPr lang="en-US" sz="3200" b="1" dirty="0"/>
              <a:t> </a:t>
            </a:r>
            <a:r>
              <a:rPr lang="en-US" sz="3200" dirty="0"/>
              <a:t>semaphore</a:t>
            </a:r>
            <a:r>
              <a:rPr lang="en-US" sz="3200" b="1" dirty="0"/>
              <a:t> </a:t>
            </a:r>
            <a:r>
              <a:rPr lang="en-US" sz="3200" dirty="0"/>
              <a:t>(</a:t>
            </a:r>
            <a:r>
              <a:rPr lang="en-US" sz="3200" dirty="0">
                <a:solidFill>
                  <a:srgbClr val="0000FF"/>
                </a:solidFill>
              </a:rPr>
              <a:t>X</a:t>
            </a:r>
            <a:r>
              <a:rPr lang="en-US" sz="3200" dirty="0"/>
              <a:t> = 1)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5470AACC-237A-C945-9DE8-92E1BEED1090}"/>
              </a:ext>
            </a:extLst>
          </p:cNvPr>
          <p:cNvSpPr/>
          <p:nvPr/>
        </p:nvSpPr>
        <p:spPr>
          <a:xfrm>
            <a:off x="228600" y="2743200"/>
            <a:ext cx="152400" cy="1066800"/>
          </a:xfrm>
          <a:prstGeom prst="leftBrace">
            <a:avLst/>
          </a:prstGeom>
          <a:ln w="28575">
            <a:solidFill>
              <a:srgbClr val="0000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1F9049-3251-4146-96DC-0E922D5D4D70}"/>
              </a:ext>
            </a:extLst>
          </p:cNvPr>
          <p:cNvSpPr txBox="1"/>
          <p:nvPr/>
        </p:nvSpPr>
        <p:spPr>
          <a:xfrm>
            <a:off x="4893689" y="2761803"/>
            <a:ext cx="37000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mic Sans MS" panose="030F0702030302020204" pitchFamily="66" charset="0"/>
                <a:cs typeface="Courier New" panose="02070309020205020404" pitchFamily="49" charset="0"/>
              </a:rPr>
              <a:t>Sample code: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~/361/OSTEP/Chap31/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race.c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284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Binary</a:t>
            </a:r>
            <a:r>
              <a:rPr lang="en-US" dirty="0"/>
              <a:t> Semaphore as </a:t>
            </a:r>
            <a:r>
              <a:rPr lang="en-US" b="1" dirty="0"/>
              <a:t>Lock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447800"/>
            <a:ext cx="8804482" cy="525780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2743200" y="4953000"/>
            <a:ext cx="5029200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295400" y="4953000"/>
            <a:ext cx="152400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410200" y="3733800"/>
            <a:ext cx="152400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7567367" y="3733800"/>
            <a:ext cx="304800" cy="0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05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74638"/>
            <a:ext cx="8458200" cy="1143000"/>
          </a:xfrm>
        </p:spPr>
        <p:txBody>
          <a:bodyPr/>
          <a:lstStyle/>
          <a:p>
            <a:r>
              <a:rPr lang="en-US" sz="4000" dirty="0"/>
              <a:t>Semaphore for </a:t>
            </a:r>
            <a:r>
              <a:rPr lang="en-US" sz="4000" b="1" dirty="0"/>
              <a:t>Ordering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25963"/>
          </a:xfrm>
        </p:spPr>
        <p:txBody>
          <a:bodyPr/>
          <a:lstStyle/>
          <a:p>
            <a:r>
              <a:rPr lang="en-US" sz="2300" dirty="0"/>
              <a:t>Used when a thread </a:t>
            </a:r>
            <a:r>
              <a:rPr lang="en-US" sz="2300" b="1" dirty="0"/>
              <a:t>waits for something to happen</a:t>
            </a:r>
            <a:r>
              <a:rPr lang="en-US" sz="2300" dirty="0"/>
              <a:t>, and a different thread (1) makes that something happen and (2) then </a:t>
            </a:r>
            <a:r>
              <a:rPr lang="en-US" sz="2400" b="1" i="1" dirty="0">
                <a:solidFill>
                  <a:srgbClr val="0000FF"/>
                </a:solidFill>
              </a:rPr>
              <a:t>signals</a:t>
            </a:r>
            <a:r>
              <a:rPr lang="en-US" sz="2400" i="1" dirty="0"/>
              <a:t> </a:t>
            </a:r>
            <a:r>
              <a:rPr lang="en-US" sz="2400" dirty="0"/>
              <a:t>that it has happened, thus waking the waiting thread ➡️ </a:t>
            </a:r>
            <a:r>
              <a:rPr lang="en-US" sz="2400" b="1" dirty="0">
                <a:solidFill>
                  <a:srgbClr val="0000FF"/>
                </a:solidFill>
              </a:rPr>
              <a:t>ordering primitive</a:t>
            </a:r>
          </a:p>
          <a:p>
            <a:pPr marL="0" indent="0">
              <a:buNone/>
            </a:pPr>
            <a:r>
              <a:rPr lang="en-US" sz="1200" b="1" dirty="0" err="1">
                <a:latin typeface="Courier New"/>
                <a:cs typeface="Courier New"/>
              </a:rPr>
              <a:t>sem_t</a:t>
            </a:r>
            <a:r>
              <a:rPr lang="en-US" sz="1200" b="1" dirty="0">
                <a:latin typeface="Courier New"/>
                <a:cs typeface="Courier New"/>
              </a:rPr>
              <a:t> s;   // </a:t>
            </a:r>
            <a:r>
              <a:rPr lang="en-US" sz="1200" b="1" dirty="0">
                <a:solidFill>
                  <a:srgbClr val="0000FF"/>
                </a:solidFill>
                <a:latin typeface="Courier New"/>
                <a:cs typeface="Courier New"/>
              </a:rPr>
              <a:t>parent waits for child</a:t>
            </a:r>
          </a:p>
          <a:p>
            <a:pPr marL="0" indent="0">
              <a:buNone/>
            </a:pPr>
            <a:endParaRPr lang="en-US" sz="12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void child(void *</a:t>
            </a:r>
            <a:r>
              <a:rPr lang="en-US" sz="1200" b="1" dirty="0" err="1">
                <a:latin typeface="Courier New"/>
                <a:cs typeface="Courier New"/>
              </a:rPr>
              <a:t>arg</a:t>
            </a:r>
            <a:r>
              <a:rPr lang="en-US" sz="1200" b="1" dirty="0">
                <a:latin typeface="Courier New"/>
                <a:cs typeface="Courier New"/>
              </a:rPr>
              <a:t>) {</a:t>
            </a: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  </a:t>
            </a:r>
            <a:r>
              <a:rPr lang="en-US" sz="1200" b="1" dirty="0" err="1">
                <a:latin typeface="Courier New"/>
                <a:cs typeface="Courier New"/>
              </a:rPr>
              <a:t>printf</a:t>
            </a:r>
            <a:r>
              <a:rPr lang="en-US" sz="1200" b="1" dirty="0">
                <a:latin typeface="Courier New"/>
                <a:cs typeface="Courier New"/>
              </a:rPr>
              <a:t>("child\n");</a:t>
            </a:r>
            <a:br>
              <a:rPr lang="en-US" sz="1200" b="1" dirty="0">
                <a:latin typeface="Courier New"/>
                <a:cs typeface="Courier New"/>
              </a:rPr>
            </a:br>
            <a:r>
              <a:rPr lang="en-US" sz="1200" b="1" dirty="0">
                <a:latin typeface="Courier New"/>
                <a:cs typeface="Courier New"/>
              </a:rPr>
              <a:t>  </a:t>
            </a:r>
            <a:r>
              <a:rPr lang="en-US" sz="1200" b="1" dirty="0" err="1">
                <a:latin typeface="Courier New"/>
                <a:cs typeface="Courier New"/>
              </a:rPr>
              <a:t>sem_post</a:t>
            </a:r>
            <a:r>
              <a:rPr lang="en-US" sz="1200" b="1" dirty="0">
                <a:latin typeface="Courier New"/>
                <a:cs typeface="Courier New"/>
              </a:rPr>
              <a:t>(&amp;s); // signal here: child is done return NULL; </a:t>
            </a: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  return NULL;</a:t>
            </a: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}</a:t>
            </a:r>
          </a:p>
          <a:p>
            <a:pPr marL="0" indent="0">
              <a:buNone/>
            </a:pPr>
            <a:endParaRPr lang="en-US" sz="12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b="1" dirty="0" err="1">
                <a:latin typeface="Courier New"/>
                <a:cs typeface="Courier New"/>
              </a:rPr>
              <a:t>int</a:t>
            </a:r>
            <a:r>
              <a:rPr lang="en-US" sz="1200" b="1" dirty="0">
                <a:latin typeface="Courier New"/>
                <a:cs typeface="Courier New"/>
              </a:rPr>
              <a:t> main(</a:t>
            </a:r>
            <a:r>
              <a:rPr lang="en-US" sz="1200" b="1" dirty="0" err="1">
                <a:latin typeface="Courier New"/>
                <a:cs typeface="Courier New"/>
              </a:rPr>
              <a:t>int</a:t>
            </a:r>
            <a:r>
              <a:rPr lang="en-US" sz="1200" b="1" dirty="0">
                <a:latin typeface="Courier New"/>
                <a:cs typeface="Courier New"/>
              </a:rPr>
              <a:t> </a:t>
            </a:r>
            <a:r>
              <a:rPr lang="en-US" sz="1200" b="1" dirty="0" err="1">
                <a:latin typeface="Courier New"/>
                <a:cs typeface="Courier New"/>
              </a:rPr>
              <a:t>argc</a:t>
            </a:r>
            <a:r>
              <a:rPr lang="en-US" sz="1200" b="1" dirty="0">
                <a:latin typeface="Courier New"/>
                <a:cs typeface="Courier New"/>
              </a:rPr>
              <a:t>, char *</a:t>
            </a:r>
            <a:r>
              <a:rPr lang="en-US" sz="1200" b="1" dirty="0" err="1">
                <a:latin typeface="Courier New"/>
                <a:cs typeface="Courier New"/>
              </a:rPr>
              <a:t>argv</a:t>
            </a:r>
            <a:r>
              <a:rPr lang="en-US" sz="1200" b="1" dirty="0">
                <a:latin typeface="Courier New"/>
                <a:cs typeface="Courier New"/>
              </a:rPr>
              <a:t>[]) { </a:t>
            </a: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  </a:t>
            </a:r>
            <a:r>
              <a:rPr lang="en-US" sz="1200" b="1" dirty="0" err="1">
                <a:latin typeface="Courier New"/>
                <a:cs typeface="Courier New"/>
              </a:rPr>
              <a:t>sem_init</a:t>
            </a:r>
            <a:r>
              <a:rPr lang="en-US" sz="1200" b="1" dirty="0">
                <a:latin typeface="Courier New"/>
                <a:cs typeface="Courier New"/>
              </a:rPr>
              <a:t>(&amp;s, 0, </a:t>
            </a:r>
            <a:r>
              <a:rPr lang="en-US" sz="1200" b="1" dirty="0">
                <a:solidFill>
                  <a:srgbClr val="FF0000"/>
                </a:solidFill>
                <a:latin typeface="Courier New"/>
                <a:cs typeface="Courier New"/>
              </a:rPr>
              <a:t>X</a:t>
            </a:r>
            <a:r>
              <a:rPr lang="en-US" sz="1200" b="1" dirty="0">
                <a:latin typeface="Courier New"/>
                <a:cs typeface="Courier New"/>
              </a:rPr>
              <a:t>); // </a:t>
            </a:r>
            <a:r>
              <a:rPr lang="en-US" sz="1200" b="1" dirty="0">
                <a:solidFill>
                  <a:srgbClr val="0000FF"/>
                </a:solidFill>
                <a:latin typeface="Courier New"/>
                <a:cs typeface="Courier New"/>
              </a:rPr>
              <a:t>what should X be? </a:t>
            </a: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  </a:t>
            </a:r>
            <a:r>
              <a:rPr lang="en-US" sz="1200" b="1" dirty="0" err="1">
                <a:latin typeface="Courier New"/>
                <a:cs typeface="Courier New"/>
              </a:rPr>
              <a:t>printf</a:t>
            </a:r>
            <a:r>
              <a:rPr lang="en-US" sz="1200" b="1" dirty="0">
                <a:latin typeface="Courier New"/>
                <a:cs typeface="Courier New"/>
              </a:rPr>
              <a:t>("parent: begin\n"); </a:t>
            </a: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  </a:t>
            </a:r>
            <a:r>
              <a:rPr lang="en-US" sz="1200" b="1" dirty="0" err="1">
                <a:latin typeface="Courier New"/>
                <a:cs typeface="Courier New"/>
              </a:rPr>
              <a:t>pthread_t</a:t>
            </a:r>
            <a:r>
              <a:rPr lang="en-US" sz="1200" b="1" dirty="0">
                <a:latin typeface="Courier New"/>
                <a:cs typeface="Courier New"/>
              </a:rPr>
              <a:t> c; </a:t>
            </a: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  </a:t>
            </a:r>
            <a:r>
              <a:rPr lang="en-US" sz="1200" b="1" dirty="0" err="1">
                <a:latin typeface="Courier New"/>
                <a:cs typeface="Courier New"/>
              </a:rPr>
              <a:t>Pthread_create</a:t>
            </a:r>
            <a:r>
              <a:rPr lang="en-US" sz="1200" b="1" dirty="0">
                <a:latin typeface="Courier New"/>
                <a:cs typeface="Courier New"/>
              </a:rPr>
              <a:t>(c, NULL, child, NULL); </a:t>
            </a: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  </a:t>
            </a:r>
            <a:r>
              <a:rPr lang="en-US" sz="1200" b="1" dirty="0" err="1">
                <a:latin typeface="Courier New"/>
                <a:cs typeface="Courier New"/>
              </a:rPr>
              <a:t>sem_wait</a:t>
            </a:r>
            <a:r>
              <a:rPr lang="en-US" sz="1200" b="1" dirty="0">
                <a:latin typeface="Courier New"/>
                <a:cs typeface="Courier New"/>
              </a:rPr>
              <a:t>(&amp;s);       </a:t>
            </a:r>
            <a:r>
              <a:rPr lang="en-US" sz="1200" b="1" dirty="0">
                <a:solidFill>
                  <a:srgbClr val="0000FF"/>
                </a:solidFill>
                <a:latin typeface="Courier New"/>
                <a:cs typeface="Courier New"/>
              </a:rPr>
              <a:t>// wait here for child </a:t>
            </a: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  </a:t>
            </a:r>
            <a:r>
              <a:rPr lang="en-US" sz="1200" b="1" dirty="0" err="1">
                <a:latin typeface="Courier New"/>
                <a:cs typeface="Courier New"/>
              </a:rPr>
              <a:t>printf</a:t>
            </a:r>
            <a:r>
              <a:rPr lang="en-US" sz="1200" b="1" dirty="0">
                <a:latin typeface="Courier New"/>
                <a:cs typeface="Courier New"/>
              </a:rPr>
              <a:t>("parent: end\n"); </a:t>
            </a: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  return 0; </a:t>
            </a:r>
          </a:p>
          <a:p>
            <a:pPr marL="0" indent="0">
              <a:buNone/>
            </a:pPr>
            <a:r>
              <a:rPr lang="en-US" sz="1200" b="1" dirty="0">
                <a:latin typeface="Courier New"/>
                <a:cs typeface="Courier New"/>
              </a:rPr>
              <a:t>}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14800" y="4191000"/>
            <a:ext cx="1149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X</a:t>
            </a:r>
            <a:r>
              <a:rPr lang="en-US" sz="3200" dirty="0"/>
              <a:t> =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1F10EA-EC8E-C64B-A603-B1CF1B007C95}"/>
              </a:ext>
            </a:extLst>
          </p:cNvPr>
          <p:cNvSpPr txBox="1"/>
          <p:nvPr/>
        </p:nvSpPr>
        <p:spPr>
          <a:xfrm>
            <a:off x="4689637" y="5218958"/>
            <a:ext cx="43620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Similar to </a:t>
            </a:r>
            <a:r>
              <a:rPr lang="en-US" sz="2400" b="1" dirty="0">
                <a:solidFill>
                  <a:srgbClr val="0000FF"/>
                </a:solidFill>
              </a:rPr>
              <a:t>condition variable!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533587B-8562-D340-916B-C7C924520F55}"/>
              </a:ext>
            </a:extLst>
          </p:cNvPr>
          <p:cNvGrpSpPr/>
          <p:nvPr/>
        </p:nvGrpSpPr>
        <p:grpSpPr>
          <a:xfrm>
            <a:off x="7010400" y="3287519"/>
            <a:ext cx="1173568" cy="1562099"/>
            <a:chOff x="3398432" y="2933700"/>
            <a:chExt cx="1173568" cy="1562099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7CC0959D-5E4C-D240-962E-B91807B03841}"/>
                </a:ext>
              </a:extLst>
            </p:cNvPr>
            <p:cNvSpPr/>
            <p:nvPr/>
          </p:nvSpPr>
          <p:spPr>
            <a:xfrm>
              <a:off x="3398432" y="2933700"/>
              <a:ext cx="1173568" cy="1562099"/>
            </a:xfrm>
            <a:prstGeom prst="roundRect">
              <a:avLst/>
            </a:prstGeom>
            <a:solidFill>
              <a:schemeClr val="accent5"/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72C03BD-FD97-0B4B-BB7E-B0F17CE906A1}"/>
                </a:ext>
              </a:extLst>
            </p:cNvPr>
            <p:cNvGrpSpPr/>
            <p:nvPr/>
          </p:nvGrpSpPr>
          <p:grpSpPr>
            <a:xfrm>
              <a:off x="3506923" y="2971800"/>
              <a:ext cx="910827" cy="1457206"/>
              <a:chOff x="3457448" y="2886195"/>
              <a:chExt cx="910827" cy="1457206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D7E48FED-DC73-5240-9A3E-65266E7E7855}"/>
                  </a:ext>
                </a:extLst>
              </p:cNvPr>
              <p:cNvCxnSpPr/>
              <p:nvPr/>
            </p:nvCxnSpPr>
            <p:spPr>
              <a:xfrm>
                <a:off x="3505200" y="3216730"/>
                <a:ext cx="260681" cy="0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2E3E118E-231E-954D-8344-9B9DAC0705D2}"/>
                  </a:ext>
                </a:extLst>
              </p:cNvPr>
              <p:cNvCxnSpPr/>
              <p:nvPr/>
            </p:nvCxnSpPr>
            <p:spPr>
              <a:xfrm>
                <a:off x="4070009" y="3225315"/>
                <a:ext cx="260681" cy="0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75C90BBE-2345-2348-B296-B8ECDBDDD684}"/>
                  </a:ext>
                </a:extLst>
              </p:cNvPr>
              <p:cNvCxnSpPr/>
              <p:nvPr/>
            </p:nvCxnSpPr>
            <p:spPr>
              <a:xfrm>
                <a:off x="3635541" y="3216730"/>
                <a:ext cx="0" cy="293914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BE820CF4-F866-E342-BFFF-8030507236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00349" y="3510644"/>
                <a:ext cx="0" cy="391886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7CEE5CC1-D779-EF4F-A661-91756AB95804}"/>
                  </a:ext>
                </a:extLst>
              </p:cNvPr>
              <p:cNvCxnSpPr/>
              <p:nvPr/>
            </p:nvCxnSpPr>
            <p:spPr>
              <a:xfrm>
                <a:off x="3635541" y="3510644"/>
                <a:ext cx="564809" cy="0"/>
              </a:xfrm>
              <a:prstGeom prst="line">
                <a:avLst/>
              </a:prstGeom>
              <a:ln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266880DB-B0FB-7C40-B9CF-D86B52A37B28}"/>
                  </a:ext>
                </a:extLst>
              </p:cNvPr>
              <p:cNvCxnSpPr/>
              <p:nvPr/>
            </p:nvCxnSpPr>
            <p:spPr>
              <a:xfrm>
                <a:off x="3635541" y="3902530"/>
                <a:ext cx="564809" cy="0"/>
              </a:xfrm>
              <a:prstGeom prst="line">
                <a:avLst/>
              </a:prstGeom>
              <a:ln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66921892-0C09-AF4F-92EA-82D7C4813C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35541" y="3902530"/>
                <a:ext cx="0" cy="440871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1A2798D-7EAA-F645-BF69-DE6517FC0D65}"/>
                  </a:ext>
                </a:extLst>
              </p:cNvPr>
              <p:cNvSpPr txBox="1"/>
              <p:nvPr/>
            </p:nvSpPr>
            <p:spPr>
              <a:xfrm>
                <a:off x="3457448" y="2886195"/>
                <a:ext cx="9108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</a:t>
                </a:r>
                <a:r>
                  <a:rPr lang="en-US" sz="1600" dirty="0"/>
                  <a:t>P       C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27537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r>
              <a:rPr lang="en-US" sz="4000" dirty="0"/>
              <a:t>Semaphore as </a:t>
            </a:r>
            <a:r>
              <a:rPr lang="en-US" sz="4000" b="1" dirty="0"/>
              <a:t>Condition Variable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00" y="1282700"/>
            <a:ext cx="7085390" cy="2565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9138" y="4267200"/>
            <a:ext cx="7174524" cy="2590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7726" y="1843927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Parent runs first and waits for child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800" y="510540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Child runs to the end first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581400" y="3765263"/>
            <a:ext cx="11849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00FF"/>
                </a:solidFill>
              </a:rPr>
              <a:t>X</a:t>
            </a:r>
            <a:r>
              <a:rPr lang="en-US" sz="3200" dirty="0"/>
              <a:t> = </a:t>
            </a:r>
            <a:r>
              <a:rPr lang="en-US" sz="3200" dirty="0">
                <a:solidFill>
                  <a:srgbClr val="0000FF"/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4027927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38E2D-CB9C-7847-9D87-CA3A7DBE1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Counting Semaphore</a:t>
            </a:r>
          </a:p>
        </p:txBody>
      </p:sp>
      <p:pic>
        <p:nvPicPr>
          <p:cNvPr id="1026" name="Picture 2" descr="Image result for image of printer">
            <a:extLst>
              <a:ext uri="{FF2B5EF4-FFF2-40B4-BE49-F238E27FC236}">
                <a16:creationId xmlns:a16="http://schemas.microsoft.com/office/drawing/2014/main" id="{1ADD070A-9DEB-E14D-8683-AF7319C6B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6550" y="2106134"/>
            <a:ext cx="1131304" cy="884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 result for image of printer">
            <a:extLst>
              <a:ext uri="{FF2B5EF4-FFF2-40B4-BE49-F238E27FC236}">
                <a16:creationId xmlns:a16="http://schemas.microsoft.com/office/drawing/2014/main" id="{6A4D3CAC-8E56-4B4B-B24D-C4B89A17F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3099583"/>
            <a:ext cx="1131304" cy="884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result for image of printer">
            <a:extLst>
              <a:ext uri="{FF2B5EF4-FFF2-40B4-BE49-F238E27FC236}">
                <a16:creationId xmlns:a16="http://schemas.microsoft.com/office/drawing/2014/main" id="{2F1BFED5-EAAB-604E-9751-90BE837CD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9688" y="3988013"/>
            <a:ext cx="1131304" cy="884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53568161-AE7C-3F43-83E1-A8F37DF01173}"/>
              </a:ext>
            </a:extLst>
          </p:cNvPr>
          <p:cNvSpPr/>
          <p:nvPr/>
        </p:nvSpPr>
        <p:spPr>
          <a:xfrm>
            <a:off x="3771900" y="2971800"/>
            <a:ext cx="1600200" cy="1484311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04AA25-427E-6C44-BDB0-B28785E15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1417638"/>
            <a:ext cx="476250" cy="9215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24FC09-499E-804E-81E4-00960F4B67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805" y="2376838"/>
            <a:ext cx="499872" cy="9215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84EBDF-BF9B-F247-997A-263F23921F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968" y="4717225"/>
            <a:ext cx="499872" cy="9215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060797-583E-DF46-8312-5497EAA825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479" y="3713955"/>
            <a:ext cx="499872" cy="9215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48512FC-05FE-694D-BC22-219DFDEF4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1411" y="5638800"/>
            <a:ext cx="476250" cy="9215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1FB6A6-E51A-9F4C-B07E-80DEB12D6A02}"/>
              </a:ext>
            </a:extLst>
          </p:cNvPr>
          <p:cNvSpPr txBox="1"/>
          <p:nvPr/>
        </p:nvSpPr>
        <p:spPr>
          <a:xfrm>
            <a:off x="3728831" y="1398248"/>
            <a:ext cx="40318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printer;</a:t>
            </a:r>
          </a:p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sem_init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(&amp;printer, 0, X);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457C4B-EF68-2440-8877-FF07173400E7}"/>
              </a:ext>
            </a:extLst>
          </p:cNvPr>
          <p:cNvSpPr txBox="1"/>
          <p:nvPr/>
        </p:nvSpPr>
        <p:spPr>
          <a:xfrm>
            <a:off x="3728831" y="5376150"/>
            <a:ext cx="31085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sem_wait</a:t>
            </a:r>
            <a:r>
              <a:rPr lang="en-US" sz="2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(&amp;printer);</a:t>
            </a:r>
          </a:p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use_printer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2000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sem_post</a:t>
            </a:r>
            <a:r>
              <a:rPr lang="en-US" sz="20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(&amp;printer);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749ED70-5869-BA40-AD3A-A1BF30A3E368}"/>
              </a:ext>
            </a:extLst>
          </p:cNvPr>
          <p:cNvCxnSpPr>
            <a:endCxn id="4" idx="1"/>
          </p:cNvCxnSpPr>
          <p:nvPr/>
        </p:nvCxnSpPr>
        <p:spPr>
          <a:xfrm>
            <a:off x="2286000" y="2057400"/>
            <a:ext cx="1720244" cy="1131772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16CDD5-91E2-7A4A-98CB-5B77ED8B6D40}"/>
              </a:ext>
            </a:extLst>
          </p:cNvPr>
          <p:cNvCxnSpPr>
            <a:cxnSpLocks/>
          </p:cNvCxnSpPr>
          <p:nvPr/>
        </p:nvCxnSpPr>
        <p:spPr>
          <a:xfrm flipH="1" flipV="1">
            <a:off x="2286000" y="1888295"/>
            <a:ext cx="4267200" cy="799930"/>
          </a:xfrm>
          <a:prstGeom prst="straightConnector1">
            <a:avLst/>
          </a:prstGeom>
          <a:ln w="19050">
            <a:solidFill>
              <a:srgbClr val="00B0F0"/>
            </a:solidFill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F7381C2-DFC9-8D42-A215-80FEAD3D4432}"/>
              </a:ext>
            </a:extLst>
          </p:cNvPr>
          <p:cNvCxnSpPr>
            <a:cxnSpLocks/>
            <a:endCxn id="4" idx="2"/>
          </p:cNvCxnSpPr>
          <p:nvPr/>
        </p:nvCxnSpPr>
        <p:spPr>
          <a:xfrm flipV="1">
            <a:off x="1521296" y="3713956"/>
            <a:ext cx="2250604" cy="304884"/>
          </a:xfrm>
          <a:prstGeom prst="straightConnector1">
            <a:avLst/>
          </a:prstGeom>
          <a:ln w="19050">
            <a:solidFill>
              <a:srgbClr val="FFC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09C5870-DAA5-B04F-85AC-4EA7CAC9EE80}"/>
              </a:ext>
            </a:extLst>
          </p:cNvPr>
          <p:cNvCxnSpPr>
            <a:cxnSpLocks/>
          </p:cNvCxnSpPr>
          <p:nvPr/>
        </p:nvCxnSpPr>
        <p:spPr>
          <a:xfrm flipH="1">
            <a:off x="1521296" y="3657100"/>
            <a:ext cx="5377416" cy="546817"/>
          </a:xfrm>
          <a:prstGeom prst="straightConnector1">
            <a:avLst/>
          </a:prstGeom>
          <a:ln w="19050">
            <a:solidFill>
              <a:srgbClr val="FFC000"/>
            </a:solidFill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7D7C2C2-BF81-DC44-B2FD-B8800C4BCA23}"/>
              </a:ext>
            </a:extLst>
          </p:cNvPr>
          <p:cNvCxnSpPr>
            <a:cxnSpLocks/>
            <a:endCxn id="4" idx="3"/>
          </p:cNvCxnSpPr>
          <p:nvPr/>
        </p:nvCxnSpPr>
        <p:spPr>
          <a:xfrm flipV="1">
            <a:off x="1904328" y="4238739"/>
            <a:ext cx="2101916" cy="710365"/>
          </a:xfrm>
          <a:prstGeom prst="straightConnector1">
            <a:avLst/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0ADFE9B-F674-614B-8FCF-7733AB792BFE}"/>
              </a:ext>
            </a:extLst>
          </p:cNvPr>
          <p:cNvCxnSpPr>
            <a:cxnSpLocks/>
          </p:cNvCxnSpPr>
          <p:nvPr/>
        </p:nvCxnSpPr>
        <p:spPr>
          <a:xfrm flipH="1">
            <a:off x="1914525" y="4507059"/>
            <a:ext cx="4984187" cy="634352"/>
          </a:xfrm>
          <a:prstGeom prst="straightConnector1">
            <a:avLst/>
          </a:prstGeom>
          <a:ln w="19050">
            <a:solidFill>
              <a:srgbClr val="7030A0"/>
            </a:solidFill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165DADF-FFF0-9A4E-B57F-3534F96EAA3A}"/>
              </a:ext>
            </a:extLst>
          </p:cNvPr>
          <p:cNvCxnSpPr>
            <a:cxnSpLocks/>
          </p:cNvCxnSpPr>
          <p:nvPr/>
        </p:nvCxnSpPr>
        <p:spPr>
          <a:xfrm>
            <a:off x="1557027" y="2754954"/>
            <a:ext cx="2272023" cy="64995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61A069F-5046-F545-8F67-EF154C1570A9}"/>
              </a:ext>
            </a:extLst>
          </p:cNvPr>
          <p:cNvCxnSpPr>
            <a:cxnSpLocks/>
          </p:cNvCxnSpPr>
          <p:nvPr/>
        </p:nvCxnSpPr>
        <p:spPr>
          <a:xfrm flipV="1">
            <a:off x="2630279" y="4387789"/>
            <a:ext cx="1513380" cy="1294312"/>
          </a:xfrm>
          <a:prstGeom prst="straightConnector1">
            <a:avLst/>
          </a:prstGeom>
          <a:ln w="19050">
            <a:solidFill>
              <a:srgbClr val="0000FF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E18BF8D5-B945-094C-B2D6-A3168AFB9A74}"/>
              </a:ext>
            </a:extLst>
          </p:cNvPr>
          <p:cNvSpPr txBox="1"/>
          <p:nvPr/>
        </p:nvSpPr>
        <p:spPr>
          <a:xfrm>
            <a:off x="3324040" y="328264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09D2C08-8CAD-DB49-823B-918607E0A824}"/>
              </a:ext>
            </a:extLst>
          </p:cNvPr>
          <p:cNvSpPr txBox="1"/>
          <p:nvPr/>
        </p:nvSpPr>
        <p:spPr>
          <a:xfrm>
            <a:off x="3917697" y="445788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7D47F9-E852-A54B-B43F-6C464B6992AF}"/>
              </a:ext>
            </a:extLst>
          </p:cNvPr>
          <p:cNvSpPr txBox="1"/>
          <p:nvPr/>
        </p:nvSpPr>
        <p:spPr>
          <a:xfrm>
            <a:off x="7812896" y="1372178"/>
            <a:ext cx="110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X ==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948124-7ABE-3246-AD50-DDD4AA0C3451}"/>
              </a:ext>
            </a:extLst>
          </p:cNvPr>
          <p:cNvSpPr txBox="1"/>
          <p:nvPr/>
        </p:nvSpPr>
        <p:spPr>
          <a:xfrm>
            <a:off x="7260046" y="5530039"/>
            <a:ext cx="16818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</a:rPr>
              <a:t>Space-time diagram?</a:t>
            </a:r>
          </a:p>
        </p:txBody>
      </p:sp>
    </p:spTree>
    <p:extLst>
      <p:ext uri="{BB962C8B-B14F-4D97-AF65-F5344CB8AC3E}">
        <p14:creationId xmlns:p14="http://schemas.microsoft.com/office/powerpoint/2010/main" val="192849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0" grpId="0"/>
      <p:bldP spid="39" grpId="0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23423</TotalTime>
  <Words>1840</Words>
  <Application>Microsoft Macintosh PowerPoint</Application>
  <PresentationFormat>On-screen Show (4:3)</PresentationFormat>
  <Paragraphs>308</Paragraphs>
  <Slides>32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ＭＳ Ｐゴシック</vt:lpstr>
      <vt:lpstr>Arial</vt:lpstr>
      <vt:lpstr>Calibri</vt:lpstr>
      <vt:lpstr>Comic Sans MS</vt:lpstr>
      <vt:lpstr>Courier New</vt:lpstr>
      <vt:lpstr>Default Design</vt:lpstr>
      <vt:lpstr>Chapter 31 Semaphores</vt:lpstr>
      <vt:lpstr>Basic Ideas of Semaphores</vt:lpstr>
      <vt:lpstr>Definition</vt:lpstr>
      <vt:lpstr>Features</vt:lpstr>
      <vt:lpstr>Semaphore as Lock</vt:lpstr>
      <vt:lpstr>Binary Semaphore as Lock</vt:lpstr>
      <vt:lpstr>Semaphore for Ordering</vt:lpstr>
      <vt:lpstr>Semaphore as Condition Variable</vt:lpstr>
      <vt:lpstr>Counting Semaphore</vt:lpstr>
      <vt:lpstr>Ordering of Threads</vt:lpstr>
      <vt:lpstr>Summary: Semaphore Usage</vt:lpstr>
      <vt:lpstr>PowerPoint Presentation</vt:lpstr>
      <vt:lpstr>Producer/Consumer (Bounded Buffer)</vt:lpstr>
      <vt:lpstr>Efficiency and Concurrency</vt:lpstr>
      <vt:lpstr>Single P/C + Multiple Slots</vt:lpstr>
      <vt:lpstr>Bounded Buffer P/C</vt:lpstr>
      <vt:lpstr>Multiple P/C with MAX &gt; 1</vt:lpstr>
      <vt:lpstr>Bounded Buffer Multiple P/C</vt:lpstr>
      <vt:lpstr>Bounded Buffer Multiple P/C</vt:lpstr>
      <vt:lpstr>Chapter 31, p. 11</vt:lpstr>
      <vt:lpstr>Reader-Writer Lock</vt:lpstr>
      <vt:lpstr>Reader-Writer Lock</vt:lpstr>
      <vt:lpstr>PowerPoint Presentation</vt:lpstr>
      <vt:lpstr>Reader-Writer Lock</vt:lpstr>
      <vt:lpstr>PowerPoint Presentation</vt:lpstr>
      <vt:lpstr>Requirements</vt:lpstr>
      <vt:lpstr>Dining Philosophers</vt:lpstr>
      <vt:lpstr>PowerPoint Presentation</vt:lpstr>
      <vt:lpstr>Semaphore Usage: Summary</vt:lpstr>
      <vt:lpstr>Implementation of Semaphore</vt:lpstr>
      <vt:lpstr>PowerPoint Presentation</vt:lpstr>
      <vt:lpstr>Implementation of Semaphore</vt:lpstr>
    </vt:vector>
  </TitlesOfParts>
  <Company>UD CIS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Unix System Overview</dc:title>
  <dc:creator>CHien-Chung Shen</dc:creator>
  <cp:lastModifiedBy>Microsoft Office User</cp:lastModifiedBy>
  <cp:revision>282</cp:revision>
  <cp:lastPrinted>2016-05-01T23:02:27Z</cp:lastPrinted>
  <dcterms:created xsi:type="dcterms:W3CDTF">2012-06-22T13:42:06Z</dcterms:created>
  <dcterms:modified xsi:type="dcterms:W3CDTF">2019-05-01T14:38:45Z</dcterms:modified>
</cp:coreProperties>
</file>

<file path=docProps/thumbnail.jpeg>
</file>